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29"/>
  </p:notesMasterIdLst>
  <p:sldIdLst>
    <p:sldId id="256" r:id="rId3"/>
    <p:sldId id="268" r:id="rId4"/>
    <p:sldId id="323" r:id="rId5"/>
    <p:sldId id="257" r:id="rId6"/>
    <p:sldId id="281" r:id="rId7"/>
    <p:sldId id="283" r:id="rId8"/>
    <p:sldId id="296" r:id="rId9"/>
    <p:sldId id="259" r:id="rId10"/>
    <p:sldId id="282" r:id="rId11"/>
    <p:sldId id="261" r:id="rId12"/>
    <p:sldId id="324" r:id="rId13"/>
    <p:sldId id="260" r:id="rId14"/>
    <p:sldId id="278" r:id="rId15"/>
    <p:sldId id="277" r:id="rId16"/>
    <p:sldId id="288" r:id="rId17"/>
    <p:sldId id="284" r:id="rId18"/>
    <p:sldId id="285" r:id="rId19"/>
    <p:sldId id="286" r:id="rId20"/>
    <p:sldId id="287" r:id="rId21"/>
    <p:sldId id="276" r:id="rId22"/>
    <p:sldId id="297" r:id="rId23"/>
    <p:sldId id="279" r:id="rId24"/>
    <p:sldId id="280" r:id="rId25"/>
    <p:sldId id="326" r:id="rId26"/>
    <p:sldId id="263" r:id="rId27"/>
    <p:sldId id="293"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 Westo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41" autoAdjust="0"/>
    <p:restoredTop sz="89850" autoAdjust="0"/>
  </p:normalViewPr>
  <p:slideViewPr>
    <p:cSldViewPr snapToGrid="0">
      <p:cViewPr varScale="1">
        <p:scale>
          <a:sx n="103" d="100"/>
          <a:sy n="103" d="100"/>
        </p:scale>
        <p:origin x="768" y="16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A046BB-430E-4F53-80A4-F3A10F60C470}" type="doc">
      <dgm:prSet loTypeId="urn:microsoft.com/office/officeart/2016/7/layout/VerticalSolidActionList" loCatId="List" qsTypeId="urn:microsoft.com/office/officeart/2005/8/quickstyle/simple2" qsCatId="simple" csTypeId="urn:microsoft.com/office/officeart/2005/8/colors/colorful1" csCatId="colorful" phldr="1"/>
      <dgm:spPr/>
      <dgm:t>
        <a:bodyPr/>
        <a:lstStyle/>
        <a:p>
          <a:endParaRPr lang="en-US"/>
        </a:p>
      </dgm:t>
    </dgm:pt>
    <dgm:pt modelId="{6129ABFA-F0D0-492C-82A5-48947A1EFFC1}">
      <dgm:prSet/>
      <dgm:spPr/>
      <dgm:t>
        <a:bodyPr/>
        <a:lstStyle/>
        <a:p>
          <a:r>
            <a:rPr lang="en-US" dirty="0"/>
            <a:t>2-3 years before applying (~ sophomore year)</a:t>
          </a:r>
        </a:p>
      </dgm:t>
    </dgm:pt>
    <dgm:pt modelId="{117FF5A8-2945-4A4E-B9EC-68943F4E1242}" type="parTrans" cxnId="{447D8A93-7B77-4190-A205-0A6EF906AF47}">
      <dgm:prSet/>
      <dgm:spPr/>
      <dgm:t>
        <a:bodyPr/>
        <a:lstStyle/>
        <a:p>
          <a:endParaRPr lang="en-US"/>
        </a:p>
      </dgm:t>
    </dgm:pt>
    <dgm:pt modelId="{2DBE0998-720E-40E7-9C07-5664CBEDD3EA}" type="sibTrans" cxnId="{447D8A93-7B77-4190-A205-0A6EF906AF47}">
      <dgm:prSet/>
      <dgm:spPr/>
      <dgm:t>
        <a:bodyPr/>
        <a:lstStyle/>
        <a:p>
          <a:endParaRPr lang="en-US"/>
        </a:p>
      </dgm:t>
    </dgm:pt>
    <dgm:pt modelId="{7346A7FD-82B5-4659-9B33-A618B31E70BD}">
      <dgm:prSet/>
      <dgm:spPr/>
      <dgm:t>
        <a:bodyPr/>
        <a:lstStyle/>
        <a:p>
          <a:r>
            <a:rPr lang="en-US"/>
            <a:t>Build a strong GPA</a:t>
          </a:r>
        </a:p>
      </dgm:t>
    </dgm:pt>
    <dgm:pt modelId="{72549FC1-0867-467D-AE91-829975C51FFF}" type="parTrans" cxnId="{B36ECBEF-B0C9-4611-895B-92B62B8F267B}">
      <dgm:prSet/>
      <dgm:spPr/>
      <dgm:t>
        <a:bodyPr/>
        <a:lstStyle/>
        <a:p>
          <a:endParaRPr lang="en-US"/>
        </a:p>
      </dgm:t>
    </dgm:pt>
    <dgm:pt modelId="{0835A98D-287A-4307-80DA-11E3D63F5CEF}" type="sibTrans" cxnId="{B36ECBEF-B0C9-4611-895B-92B62B8F267B}">
      <dgm:prSet/>
      <dgm:spPr/>
      <dgm:t>
        <a:bodyPr/>
        <a:lstStyle/>
        <a:p>
          <a:endParaRPr lang="en-US"/>
        </a:p>
      </dgm:t>
    </dgm:pt>
    <dgm:pt modelId="{A9F9DCD9-B1C8-4522-992E-8640E92577E8}">
      <dgm:prSet/>
      <dgm:spPr/>
      <dgm:t>
        <a:bodyPr/>
        <a:lstStyle/>
        <a:p>
          <a:r>
            <a:rPr lang="en-US" dirty="0"/>
            <a:t>Join a lab</a:t>
          </a:r>
        </a:p>
      </dgm:t>
    </dgm:pt>
    <dgm:pt modelId="{52563398-9364-4270-942E-C99EAA7D82F2}" type="parTrans" cxnId="{DB12F226-F71D-4F5C-949D-6487E3537BFF}">
      <dgm:prSet/>
      <dgm:spPr/>
      <dgm:t>
        <a:bodyPr/>
        <a:lstStyle/>
        <a:p>
          <a:endParaRPr lang="en-US"/>
        </a:p>
      </dgm:t>
    </dgm:pt>
    <dgm:pt modelId="{2781ADC6-5D12-4044-A19C-3D27D245B220}" type="sibTrans" cxnId="{DB12F226-F71D-4F5C-949D-6487E3537BFF}">
      <dgm:prSet/>
      <dgm:spPr/>
      <dgm:t>
        <a:bodyPr/>
        <a:lstStyle/>
        <a:p>
          <a:endParaRPr lang="en-US"/>
        </a:p>
      </dgm:t>
    </dgm:pt>
    <dgm:pt modelId="{3CB103B0-A1A7-422E-A306-196ED2994685}">
      <dgm:prSet/>
      <dgm:spPr/>
      <dgm:t>
        <a:bodyPr/>
        <a:lstStyle/>
        <a:p>
          <a:r>
            <a:rPr lang="en-US" dirty="0"/>
            <a:t>Build professional relationships with Professors</a:t>
          </a:r>
        </a:p>
      </dgm:t>
    </dgm:pt>
    <dgm:pt modelId="{ED3D1ED1-4A42-47E9-8FB1-56EAEB3C726E}" type="parTrans" cxnId="{6EBBE2CF-990F-4658-BE29-27710ED49FAE}">
      <dgm:prSet/>
      <dgm:spPr/>
      <dgm:t>
        <a:bodyPr/>
        <a:lstStyle/>
        <a:p>
          <a:endParaRPr lang="en-US"/>
        </a:p>
      </dgm:t>
    </dgm:pt>
    <dgm:pt modelId="{88AF2A4F-6F4A-4F4D-A428-70DB00121905}" type="sibTrans" cxnId="{6EBBE2CF-990F-4658-BE29-27710ED49FAE}">
      <dgm:prSet/>
      <dgm:spPr/>
      <dgm:t>
        <a:bodyPr/>
        <a:lstStyle/>
        <a:p>
          <a:endParaRPr lang="en-US"/>
        </a:p>
      </dgm:t>
    </dgm:pt>
    <dgm:pt modelId="{2AC69A4F-4756-4E2A-84DD-BB54396FFB09}">
      <dgm:prSet/>
      <dgm:spPr/>
      <dgm:t>
        <a:bodyPr/>
        <a:lstStyle/>
        <a:p>
          <a:r>
            <a:rPr lang="en-US"/>
            <a:t>1-2 years before applying (~ junior year)</a:t>
          </a:r>
        </a:p>
      </dgm:t>
    </dgm:pt>
    <dgm:pt modelId="{E0336F08-FCF8-4172-A581-A34070F28E8F}" type="parTrans" cxnId="{5D4C6089-0587-4611-B23D-0E8DE242D3C0}">
      <dgm:prSet/>
      <dgm:spPr/>
      <dgm:t>
        <a:bodyPr/>
        <a:lstStyle/>
        <a:p>
          <a:endParaRPr lang="en-US"/>
        </a:p>
      </dgm:t>
    </dgm:pt>
    <dgm:pt modelId="{82D1D02A-5117-4CF9-8A8B-9BF01EE53A03}" type="sibTrans" cxnId="{5D4C6089-0587-4611-B23D-0E8DE242D3C0}">
      <dgm:prSet/>
      <dgm:spPr/>
      <dgm:t>
        <a:bodyPr/>
        <a:lstStyle/>
        <a:p>
          <a:endParaRPr lang="en-US"/>
        </a:p>
      </dgm:t>
    </dgm:pt>
    <dgm:pt modelId="{EC0D86E4-0895-48C4-90BA-C415AE392237}">
      <dgm:prSet/>
      <dgm:spPr/>
      <dgm:t>
        <a:bodyPr/>
        <a:lstStyle/>
        <a:p>
          <a:r>
            <a:rPr lang="en-US" dirty="0"/>
            <a:t>Gain research experience</a:t>
          </a:r>
        </a:p>
      </dgm:t>
    </dgm:pt>
    <dgm:pt modelId="{D07250B8-67A8-48DC-83B4-67F448534EA8}" type="parTrans" cxnId="{48015B54-D8ED-4C3E-AD97-0CFA47C80501}">
      <dgm:prSet/>
      <dgm:spPr/>
      <dgm:t>
        <a:bodyPr/>
        <a:lstStyle/>
        <a:p>
          <a:endParaRPr lang="en-US"/>
        </a:p>
      </dgm:t>
    </dgm:pt>
    <dgm:pt modelId="{3D7D729F-28A9-4C4E-876F-4F1B5FE92A5F}" type="sibTrans" cxnId="{48015B54-D8ED-4C3E-AD97-0CFA47C80501}">
      <dgm:prSet/>
      <dgm:spPr/>
      <dgm:t>
        <a:bodyPr/>
        <a:lstStyle/>
        <a:p>
          <a:endParaRPr lang="en-US"/>
        </a:p>
      </dgm:t>
    </dgm:pt>
    <dgm:pt modelId="{A3145094-8C65-432F-9ED4-0220D238353A}">
      <dgm:prSet/>
      <dgm:spPr/>
      <dgm:t>
        <a:bodyPr/>
        <a:lstStyle/>
        <a:p>
          <a:r>
            <a:rPr lang="en-US"/>
            <a:t>Research graduate programs</a:t>
          </a:r>
        </a:p>
      </dgm:t>
    </dgm:pt>
    <dgm:pt modelId="{D844B6AA-4A22-4631-A7A6-FC3A92CE31D1}" type="parTrans" cxnId="{D5F7359B-1A73-4746-88B2-346A851652BF}">
      <dgm:prSet/>
      <dgm:spPr/>
      <dgm:t>
        <a:bodyPr/>
        <a:lstStyle/>
        <a:p>
          <a:endParaRPr lang="en-US"/>
        </a:p>
      </dgm:t>
    </dgm:pt>
    <dgm:pt modelId="{6224AC53-05FA-4CF5-9DB7-8F37B029DD92}" type="sibTrans" cxnId="{D5F7359B-1A73-4746-88B2-346A851652BF}">
      <dgm:prSet/>
      <dgm:spPr/>
      <dgm:t>
        <a:bodyPr/>
        <a:lstStyle/>
        <a:p>
          <a:endParaRPr lang="en-US"/>
        </a:p>
      </dgm:t>
    </dgm:pt>
    <dgm:pt modelId="{85EA68B0-3AEF-43E8-8C4E-B4DA3140347A}">
      <dgm:prSet/>
      <dgm:spPr/>
      <dgm:t>
        <a:bodyPr/>
        <a:lstStyle/>
        <a:p>
          <a:r>
            <a:rPr lang="en-US"/>
            <a:t>Take GRE</a:t>
          </a:r>
        </a:p>
      </dgm:t>
    </dgm:pt>
    <dgm:pt modelId="{E89B79E4-5D4C-4F3A-829F-EEEA7180C561}" type="parTrans" cxnId="{00389D8D-A606-45E4-A1FE-E115C06531C8}">
      <dgm:prSet/>
      <dgm:spPr/>
      <dgm:t>
        <a:bodyPr/>
        <a:lstStyle/>
        <a:p>
          <a:endParaRPr lang="en-US"/>
        </a:p>
      </dgm:t>
    </dgm:pt>
    <dgm:pt modelId="{DAF15582-9A58-4478-87F5-4B29E24B0B80}" type="sibTrans" cxnId="{00389D8D-A606-45E4-A1FE-E115C06531C8}">
      <dgm:prSet/>
      <dgm:spPr/>
      <dgm:t>
        <a:bodyPr/>
        <a:lstStyle/>
        <a:p>
          <a:endParaRPr lang="en-US"/>
        </a:p>
      </dgm:t>
    </dgm:pt>
    <dgm:pt modelId="{47CCD2AC-E6E0-4088-8C85-B94C1C70EA81}">
      <dgm:prSet/>
      <dgm:spPr/>
      <dgm:t>
        <a:bodyPr/>
        <a:lstStyle/>
        <a:p>
          <a:r>
            <a:rPr lang="en-US"/>
            <a:t>Summer and fall of application season (~ senior year)</a:t>
          </a:r>
        </a:p>
      </dgm:t>
    </dgm:pt>
    <dgm:pt modelId="{6908441D-2EB0-4272-AA7D-7DB6667A70F3}" type="parTrans" cxnId="{F4865897-6515-45CF-9B2B-AF4855159C53}">
      <dgm:prSet/>
      <dgm:spPr/>
      <dgm:t>
        <a:bodyPr/>
        <a:lstStyle/>
        <a:p>
          <a:endParaRPr lang="en-US"/>
        </a:p>
      </dgm:t>
    </dgm:pt>
    <dgm:pt modelId="{E22E59DC-8805-4D17-8B49-24F8A3A90D9D}" type="sibTrans" cxnId="{F4865897-6515-45CF-9B2B-AF4855159C53}">
      <dgm:prSet/>
      <dgm:spPr/>
      <dgm:t>
        <a:bodyPr/>
        <a:lstStyle/>
        <a:p>
          <a:endParaRPr lang="en-US"/>
        </a:p>
      </dgm:t>
    </dgm:pt>
    <dgm:pt modelId="{D3FC58EC-DBD9-407B-8CAC-B9F05915C758}">
      <dgm:prSet/>
      <dgm:spPr/>
      <dgm:t>
        <a:bodyPr/>
        <a:lstStyle/>
        <a:p>
          <a:r>
            <a:rPr lang="en-US" dirty="0"/>
            <a:t>Ask for letters of recommendation early in the year</a:t>
          </a:r>
        </a:p>
        <a:p>
          <a:r>
            <a:rPr lang="en-US" dirty="0"/>
            <a:t>Request official transcripts</a:t>
          </a:r>
        </a:p>
      </dgm:t>
    </dgm:pt>
    <dgm:pt modelId="{A3F8B5C7-4E4D-40A6-86CE-8A821A590A08}" type="parTrans" cxnId="{524BE62F-D7D5-4EF6-902A-5AF3DF3D5C48}">
      <dgm:prSet/>
      <dgm:spPr/>
      <dgm:t>
        <a:bodyPr/>
        <a:lstStyle/>
        <a:p>
          <a:endParaRPr lang="en-US"/>
        </a:p>
      </dgm:t>
    </dgm:pt>
    <dgm:pt modelId="{E2B1C6E1-3BFF-4AA3-8FC2-67C31D8D4302}" type="sibTrans" cxnId="{524BE62F-D7D5-4EF6-902A-5AF3DF3D5C48}">
      <dgm:prSet/>
      <dgm:spPr/>
      <dgm:t>
        <a:bodyPr/>
        <a:lstStyle/>
        <a:p>
          <a:endParaRPr lang="en-US"/>
        </a:p>
      </dgm:t>
    </dgm:pt>
    <dgm:pt modelId="{0171F366-26E6-411B-8E0C-2124DC88D8CA}">
      <dgm:prSet/>
      <dgm:spPr/>
      <dgm:t>
        <a:bodyPr/>
        <a:lstStyle/>
        <a:p>
          <a:r>
            <a:rPr lang="en-US" dirty="0"/>
            <a:t>Submit applications</a:t>
          </a:r>
        </a:p>
      </dgm:t>
    </dgm:pt>
    <dgm:pt modelId="{560A70AC-1985-4379-BEB9-585A3478ED87}" type="parTrans" cxnId="{981B6EC4-8ADF-4DCB-845F-B3580D0F6C3B}">
      <dgm:prSet/>
      <dgm:spPr/>
      <dgm:t>
        <a:bodyPr/>
        <a:lstStyle/>
        <a:p>
          <a:endParaRPr lang="en-US"/>
        </a:p>
      </dgm:t>
    </dgm:pt>
    <dgm:pt modelId="{EFCC13B5-5FA6-4F2A-B183-2AFDEEAE48A2}" type="sibTrans" cxnId="{981B6EC4-8ADF-4DCB-845F-B3580D0F6C3B}">
      <dgm:prSet/>
      <dgm:spPr/>
      <dgm:t>
        <a:bodyPr/>
        <a:lstStyle/>
        <a:p>
          <a:endParaRPr lang="en-US"/>
        </a:p>
      </dgm:t>
    </dgm:pt>
    <dgm:pt modelId="{0B18FBA0-4034-42B6-A554-720924C3F8B1}">
      <dgm:prSet/>
      <dgm:spPr/>
      <dgm:t>
        <a:bodyPr/>
        <a:lstStyle/>
        <a:p>
          <a:r>
            <a:rPr lang="en-US" dirty="0"/>
            <a:t>Work on Personal Statement</a:t>
          </a:r>
        </a:p>
      </dgm:t>
    </dgm:pt>
    <dgm:pt modelId="{86D50A7B-920A-45BE-9AF9-BECEE487E2B1}" type="parTrans" cxnId="{404AED41-C1B1-4079-8F11-210A12490F83}">
      <dgm:prSet/>
      <dgm:spPr/>
      <dgm:t>
        <a:bodyPr/>
        <a:lstStyle/>
        <a:p>
          <a:endParaRPr lang="en-US"/>
        </a:p>
      </dgm:t>
    </dgm:pt>
    <dgm:pt modelId="{7AB45604-C6D8-4201-A865-CE9CE4A2F8C2}" type="sibTrans" cxnId="{404AED41-C1B1-4079-8F11-210A12490F83}">
      <dgm:prSet/>
      <dgm:spPr/>
      <dgm:t>
        <a:bodyPr/>
        <a:lstStyle/>
        <a:p>
          <a:endParaRPr lang="en-US"/>
        </a:p>
      </dgm:t>
    </dgm:pt>
    <dgm:pt modelId="{68B2A623-8CB1-9E4E-837A-61333B0362EC}" type="pres">
      <dgm:prSet presAssocID="{F8A046BB-430E-4F53-80A4-F3A10F60C470}" presName="Name0" presStyleCnt="0">
        <dgm:presLayoutVars>
          <dgm:dir/>
          <dgm:animLvl val="lvl"/>
          <dgm:resizeHandles val="exact"/>
        </dgm:presLayoutVars>
      </dgm:prSet>
      <dgm:spPr/>
    </dgm:pt>
    <dgm:pt modelId="{E047D471-73AE-7242-8C94-D75DBED9083E}" type="pres">
      <dgm:prSet presAssocID="{6129ABFA-F0D0-492C-82A5-48947A1EFFC1}" presName="linNode" presStyleCnt="0"/>
      <dgm:spPr/>
    </dgm:pt>
    <dgm:pt modelId="{FC9812BA-2409-4946-BF70-C207192BC5C3}" type="pres">
      <dgm:prSet presAssocID="{6129ABFA-F0D0-492C-82A5-48947A1EFFC1}" presName="parentText" presStyleLbl="alignNode1" presStyleIdx="0" presStyleCnt="3">
        <dgm:presLayoutVars>
          <dgm:chMax val="1"/>
          <dgm:bulletEnabled/>
        </dgm:presLayoutVars>
      </dgm:prSet>
      <dgm:spPr/>
    </dgm:pt>
    <dgm:pt modelId="{A787B5B8-7679-E044-AB2D-4B80AB8B6F3B}" type="pres">
      <dgm:prSet presAssocID="{6129ABFA-F0D0-492C-82A5-48947A1EFFC1}" presName="descendantText" presStyleLbl="alignAccFollowNode1" presStyleIdx="0" presStyleCnt="3">
        <dgm:presLayoutVars>
          <dgm:bulletEnabled/>
        </dgm:presLayoutVars>
      </dgm:prSet>
      <dgm:spPr/>
    </dgm:pt>
    <dgm:pt modelId="{D08967B9-EBEB-D243-8B79-520F04A9A197}" type="pres">
      <dgm:prSet presAssocID="{2DBE0998-720E-40E7-9C07-5664CBEDD3EA}" presName="sp" presStyleCnt="0"/>
      <dgm:spPr/>
    </dgm:pt>
    <dgm:pt modelId="{644DF5A0-0FB9-2F49-AECC-87A46F30B70C}" type="pres">
      <dgm:prSet presAssocID="{2AC69A4F-4756-4E2A-84DD-BB54396FFB09}" presName="linNode" presStyleCnt="0"/>
      <dgm:spPr/>
    </dgm:pt>
    <dgm:pt modelId="{9E5DB442-4C29-CB47-AF44-95D044B4BCA9}" type="pres">
      <dgm:prSet presAssocID="{2AC69A4F-4756-4E2A-84DD-BB54396FFB09}" presName="parentText" presStyleLbl="alignNode1" presStyleIdx="1" presStyleCnt="3">
        <dgm:presLayoutVars>
          <dgm:chMax val="1"/>
          <dgm:bulletEnabled/>
        </dgm:presLayoutVars>
      </dgm:prSet>
      <dgm:spPr/>
    </dgm:pt>
    <dgm:pt modelId="{A632E92C-61D2-8A4A-A154-EDB32B98EF28}" type="pres">
      <dgm:prSet presAssocID="{2AC69A4F-4756-4E2A-84DD-BB54396FFB09}" presName="descendantText" presStyleLbl="alignAccFollowNode1" presStyleIdx="1" presStyleCnt="3">
        <dgm:presLayoutVars>
          <dgm:bulletEnabled/>
        </dgm:presLayoutVars>
      </dgm:prSet>
      <dgm:spPr/>
    </dgm:pt>
    <dgm:pt modelId="{55030DC3-3E29-6143-8AA7-D5FF3CE22CB8}" type="pres">
      <dgm:prSet presAssocID="{82D1D02A-5117-4CF9-8A8B-9BF01EE53A03}" presName="sp" presStyleCnt="0"/>
      <dgm:spPr/>
    </dgm:pt>
    <dgm:pt modelId="{F4325A33-3963-0C45-BA33-496B75064226}" type="pres">
      <dgm:prSet presAssocID="{47CCD2AC-E6E0-4088-8C85-B94C1C70EA81}" presName="linNode" presStyleCnt="0"/>
      <dgm:spPr/>
    </dgm:pt>
    <dgm:pt modelId="{DD6B3350-4552-DD4B-96DA-33E8D02DC9B3}" type="pres">
      <dgm:prSet presAssocID="{47CCD2AC-E6E0-4088-8C85-B94C1C70EA81}" presName="parentText" presStyleLbl="alignNode1" presStyleIdx="2" presStyleCnt="3">
        <dgm:presLayoutVars>
          <dgm:chMax val="1"/>
          <dgm:bulletEnabled/>
        </dgm:presLayoutVars>
      </dgm:prSet>
      <dgm:spPr/>
    </dgm:pt>
    <dgm:pt modelId="{435A1A0B-8093-5347-ACAB-11249389D07D}" type="pres">
      <dgm:prSet presAssocID="{47CCD2AC-E6E0-4088-8C85-B94C1C70EA81}" presName="descendantText" presStyleLbl="alignAccFollowNode1" presStyleIdx="2" presStyleCnt="3">
        <dgm:presLayoutVars>
          <dgm:bulletEnabled/>
        </dgm:presLayoutVars>
      </dgm:prSet>
      <dgm:spPr/>
    </dgm:pt>
  </dgm:ptLst>
  <dgm:cxnLst>
    <dgm:cxn modelId="{A0F72706-5E49-7B4D-80A5-53B3F075F65A}" type="presOf" srcId="{A9F9DCD9-B1C8-4522-992E-8640E92577E8}" destId="{A787B5B8-7679-E044-AB2D-4B80AB8B6F3B}" srcOrd="0" destOrd="1" presId="urn:microsoft.com/office/officeart/2016/7/layout/VerticalSolidActionList"/>
    <dgm:cxn modelId="{39C65626-BB6F-FB4D-A79E-ADE2DB9112CE}" type="presOf" srcId="{0171F366-26E6-411B-8E0C-2124DC88D8CA}" destId="{435A1A0B-8093-5347-ACAB-11249389D07D}" srcOrd="0" destOrd="2" presId="urn:microsoft.com/office/officeart/2016/7/layout/VerticalSolidActionList"/>
    <dgm:cxn modelId="{DB12F226-F71D-4F5C-949D-6487E3537BFF}" srcId="{6129ABFA-F0D0-492C-82A5-48947A1EFFC1}" destId="{A9F9DCD9-B1C8-4522-992E-8640E92577E8}" srcOrd="1" destOrd="0" parTransId="{52563398-9364-4270-942E-C99EAA7D82F2}" sibTransId="{2781ADC6-5D12-4044-A19C-3D27D245B220}"/>
    <dgm:cxn modelId="{524BE62F-D7D5-4EF6-902A-5AF3DF3D5C48}" srcId="{47CCD2AC-E6E0-4088-8C85-B94C1C70EA81}" destId="{D3FC58EC-DBD9-407B-8CAC-B9F05915C758}" srcOrd="0" destOrd="0" parTransId="{A3F8B5C7-4E4D-40A6-86CE-8A821A590A08}" sibTransId="{E2B1C6E1-3BFF-4AA3-8FC2-67C31D8D4302}"/>
    <dgm:cxn modelId="{F278A931-62DE-3D41-9256-04467E638360}" type="presOf" srcId="{47CCD2AC-E6E0-4088-8C85-B94C1C70EA81}" destId="{DD6B3350-4552-DD4B-96DA-33E8D02DC9B3}" srcOrd="0" destOrd="0" presId="urn:microsoft.com/office/officeart/2016/7/layout/VerticalSolidActionList"/>
    <dgm:cxn modelId="{404AED41-C1B1-4079-8F11-210A12490F83}" srcId="{47CCD2AC-E6E0-4088-8C85-B94C1C70EA81}" destId="{0B18FBA0-4034-42B6-A554-720924C3F8B1}" srcOrd="1" destOrd="0" parTransId="{86D50A7B-920A-45BE-9AF9-BECEE487E2B1}" sibTransId="{7AB45604-C6D8-4201-A865-CE9CE4A2F8C2}"/>
    <dgm:cxn modelId="{E4FE254E-9FF9-934C-B951-3CAD2A7992F7}" type="presOf" srcId="{7346A7FD-82B5-4659-9B33-A618B31E70BD}" destId="{A787B5B8-7679-E044-AB2D-4B80AB8B6F3B}" srcOrd="0" destOrd="0" presId="urn:microsoft.com/office/officeart/2016/7/layout/VerticalSolidActionList"/>
    <dgm:cxn modelId="{A893FA53-9DAF-4841-A22D-26F128D716AC}" type="presOf" srcId="{EC0D86E4-0895-48C4-90BA-C415AE392237}" destId="{A632E92C-61D2-8A4A-A154-EDB32B98EF28}" srcOrd="0" destOrd="0" presId="urn:microsoft.com/office/officeart/2016/7/layout/VerticalSolidActionList"/>
    <dgm:cxn modelId="{98055954-55D6-284F-8C93-808E30E6D802}" type="presOf" srcId="{D3FC58EC-DBD9-407B-8CAC-B9F05915C758}" destId="{435A1A0B-8093-5347-ACAB-11249389D07D}" srcOrd="0" destOrd="0" presId="urn:microsoft.com/office/officeart/2016/7/layout/VerticalSolidActionList"/>
    <dgm:cxn modelId="{48015B54-D8ED-4C3E-AD97-0CFA47C80501}" srcId="{2AC69A4F-4756-4E2A-84DD-BB54396FFB09}" destId="{EC0D86E4-0895-48C4-90BA-C415AE392237}" srcOrd="0" destOrd="0" parTransId="{D07250B8-67A8-48DC-83B4-67F448534EA8}" sibTransId="{3D7D729F-28A9-4C4E-876F-4F1B5FE92A5F}"/>
    <dgm:cxn modelId="{4DAA5E60-3230-4E47-905D-5FD99B0C0873}" type="presOf" srcId="{6129ABFA-F0D0-492C-82A5-48947A1EFFC1}" destId="{FC9812BA-2409-4946-BF70-C207192BC5C3}" srcOrd="0" destOrd="0" presId="urn:microsoft.com/office/officeart/2016/7/layout/VerticalSolidActionList"/>
    <dgm:cxn modelId="{68407F71-0A3C-D847-BB3D-BBCFF8E9C838}" type="presOf" srcId="{F8A046BB-430E-4F53-80A4-F3A10F60C470}" destId="{68B2A623-8CB1-9E4E-837A-61333B0362EC}" srcOrd="0" destOrd="0" presId="urn:microsoft.com/office/officeart/2016/7/layout/VerticalSolidActionList"/>
    <dgm:cxn modelId="{81258084-C287-294A-81B1-6E697FE9B3EF}" type="presOf" srcId="{2AC69A4F-4756-4E2A-84DD-BB54396FFB09}" destId="{9E5DB442-4C29-CB47-AF44-95D044B4BCA9}" srcOrd="0" destOrd="0" presId="urn:microsoft.com/office/officeart/2016/7/layout/VerticalSolidActionList"/>
    <dgm:cxn modelId="{5D4C6089-0587-4611-B23D-0E8DE242D3C0}" srcId="{F8A046BB-430E-4F53-80A4-F3A10F60C470}" destId="{2AC69A4F-4756-4E2A-84DD-BB54396FFB09}" srcOrd="1" destOrd="0" parTransId="{E0336F08-FCF8-4172-A581-A34070F28E8F}" sibTransId="{82D1D02A-5117-4CF9-8A8B-9BF01EE53A03}"/>
    <dgm:cxn modelId="{00389D8D-A606-45E4-A1FE-E115C06531C8}" srcId="{2AC69A4F-4756-4E2A-84DD-BB54396FFB09}" destId="{85EA68B0-3AEF-43E8-8C4E-B4DA3140347A}" srcOrd="2" destOrd="0" parTransId="{E89B79E4-5D4C-4F3A-829F-EEEA7180C561}" sibTransId="{DAF15582-9A58-4478-87F5-4B29E24B0B80}"/>
    <dgm:cxn modelId="{447D8A93-7B77-4190-A205-0A6EF906AF47}" srcId="{F8A046BB-430E-4F53-80A4-F3A10F60C470}" destId="{6129ABFA-F0D0-492C-82A5-48947A1EFFC1}" srcOrd="0" destOrd="0" parTransId="{117FF5A8-2945-4A4E-B9EC-68943F4E1242}" sibTransId="{2DBE0998-720E-40E7-9C07-5664CBEDD3EA}"/>
    <dgm:cxn modelId="{F4865897-6515-45CF-9B2B-AF4855159C53}" srcId="{F8A046BB-430E-4F53-80A4-F3A10F60C470}" destId="{47CCD2AC-E6E0-4088-8C85-B94C1C70EA81}" srcOrd="2" destOrd="0" parTransId="{6908441D-2EB0-4272-AA7D-7DB6667A70F3}" sibTransId="{E22E59DC-8805-4D17-8B49-24F8A3A90D9D}"/>
    <dgm:cxn modelId="{D5F7359B-1A73-4746-88B2-346A851652BF}" srcId="{2AC69A4F-4756-4E2A-84DD-BB54396FFB09}" destId="{A3145094-8C65-432F-9ED4-0220D238353A}" srcOrd="1" destOrd="0" parTransId="{D844B6AA-4A22-4631-A7A6-FC3A92CE31D1}" sibTransId="{6224AC53-05FA-4CF5-9DB7-8F37B029DD92}"/>
    <dgm:cxn modelId="{A3D4959E-4FC3-6F4F-8E07-169AF8C4FA36}" type="presOf" srcId="{3CB103B0-A1A7-422E-A306-196ED2994685}" destId="{A787B5B8-7679-E044-AB2D-4B80AB8B6F3B}" srcOrd="0" destOrd="2" presId="urn:microsoft.com/office/officeart/2016/7/layout/VerticalSolidActionList"/>
    <dgm:cxn modelId="{C75F19A1-F98F-C946-B867-668AEF0BF54E}" type="presOf" srcId="{A3145094-8C65-432F-9ED4-0220D238353A}" destId="{A632E92C-61D2-8A4A-A154-EDB32B98EF28}" srcOrd="0" destOrd="1" presId="urn:microsoft.com/office/officeart/2016/7/layout/VerticalSolidActionList"/>
    <dgm:cxn modelId="{4201AFBC-EE71-BE49-8217-CBE71E046761}" type="presOf" srcId="{85EA68B0-3AEF-43E8-8C4E-B4DA3140347A}" destId="{A632E92C-61D2-8A4A-A154-EDB32B98EF28}" srcOrd="0" destOrd="2" presId="urn:microsoft.com/office/officeart/2016/7/layout/VerticalSolidActionList"/>
    <dgm:cxn modelId="{981B6EC4-8ADF-4DCB-845F-B3580D0F6C3B}" srcId="{47CCD2AC-E6E0-4088-8C85-B94C1C70EA81}" destId="{0171F366-26E6-411B-8E0C-2124DC88D8CA}" srcOrd="2" destOrd="0" parTransId="{560A70AC-1985-4379-BEB9-585A3478ED87}" sibTransId="{EFCC13B5-5FA6-4F2A-B183-2AFDEEAE48A2}"/>
    <dgm:cxn modelId="{6EBBE2CF-990F-4658-BE29-27710ED49FAE}" srcId="{6129ABFA-F0D0-492C-82A5-48947A1EFFC1}" destId="{3CB103B0-A1A7-422E-A306-196ED2994685}" srcOrd="2" destOrd="0" parTransId="{ED3D1ED1-4A42-47E9-8FB1-56EAEB3C726E}" sibTransId="{88AF2A4F-6F4A-4F4D-A428-70DB00121905}"/>
    <dgm:cxn modelId="{CD5211DE-8133-4F98-8375-68D788C1BF8C}" type="presOf" srcId="{0B18FBA0-4034-42B6-A554-720924C3F8B1}" destId="{435A1A0B-8093-5347-ACAB-11249389D07D}" srcOrd="0" destOrd="1" presId="urn:microsoft.com/office/officeart/2016/7/layout/VerticalSolidActionList"/>
    <dgm:cxn modelId="{B36ECBEF-B0C9-4611-895B-92B62B8F267B}" srcId="{6129ABFA-F0D0-492C-82A5-48947A1EFFC1}" destId="{7346A7FD-82B5-4659-9B33-A618B31E70BD}" srcOrd="0" destOrd="0" parTransId="{72549FC1-0867-467D-AE91-829975C51FFF}" sibTransId="{0835A98D-287A-4307-80DA-11E3D63F5CEF}"/>
    <dgm:cxn modelId="{308F5269-37FE-2748-A798-5165EF5ED36F}" type="presParOf" srcId="{68B2A623-8CB1-9E4E-837A-61333B0362EC}" destId="{E047D471-73AE-7242-8C94-D75DBED9083E}" srcOrd="0" destOrd="0" presId="urn:microsoft.com/office/officeart/2016/7/layout/VerticalSolidActionList"/>
    <dgm:cxn modelId="{3B83BBAE-DD55-C04C-B355-B721F6F8E625}" type="presParOf" srcId="{E047D471-73AE-7242-8C94-D75DBED9083E}" destId="{FC9812BA-2409-4946-BF70-C207192BC5C3}" srcOrd="0" destOrd="0" presId="urn:microsoft.com/office/officeart/2016/7/layout/VerticalSolidActionList"/>
    <dgm:cxn modelId="{37583EDB-96FE-674F-BBD0-533F6953E2F2}" type="presParOf" srcId="{E047D471-73AE-7242-8C94-D75DBED9083E}" destId="{A787B5B8-7679-E044-AB2D-4B80AB8B6F3B}" srcOrd="1" destOrd="0" presId="urn:microsoft.com/office/officeart/2016/7/layout/VerticalSolidActionList"/>
    <dgm:cxn modelId="{718EBB6A-B6C1-F54E-BFDB-FD3306C2313A}" type="presParOf" srcId="{68B2A623-8CB1-9E4E-837A-61333B0362EC}" destId="{D08967B9-EBEB-D243-8B79-520F04A9A197}" srcOrd="1" destOrd="0" presId="urn:microsoft.com/office/officeart/2016/7/layout/VerticalSolidActionList"/>
    <dgm:cxn modelId="{B031AE00-1D10-5845-BE1E-82CD6D0F29BD}" type="presParOf" srcId="{68B2A623-8CB1-9E4E-837A-61333B0362EC}" destId="{644DF5A0-0FB9-2F49-AECC-87A46F30B70C}" srcOrd="2" destOrd="0" presId="urn:microsoft.com/office/officeart/2016/7/layout/VerticalSolidActionList"/>
    <dgm:cxn modelId="{49F81773-E45B-6742-A698-F95D5B44131D}" type="presParOf" srcId="{644DF5A0-0FB9-2F49-AECC-87A46F30B70C}" destId="{9E5DB442-4C29-CB47-AF44-95D044B4BCA9}" srcOrd="0" destOrd="0" presId="urn:microsoft.com/office/officeart/2016/7/layout/VerticalSolidActionList"/>
    <dgm:cxn modelId="{8760400F-0B02-1F4C-8697-AF784F32ADD8}" type="presParOf" srcId="{644DF5A0-0FB9-2F49-AECC-87A46F30B70C}" destId="{A632E92C-61D2-8A4A-A154-EDB32B98EF28}" srcOrd="1" destOrd="0" presId="urn:microsoft.com/office/officeart/2016/7/layout/VerticalSolidActionList"/>
    <dgm:cxn modelId="{890A61BB-4AA8-4A46-B472-BFFF844999C2}" type="presParOf" srcId="{68B2A623-8CB1-9E4E-837A-61333B0362EC}" destId="{55030DC3-3E29-6143-8AA7-D5FF3CE22CB8}" srcOrd="3" destOrd="0" presId="urn:microsoft.com/office/officeart/2016/7/layout/VerticalSolidActionList"/>
    <dgm:cxn modelId="{48E49ED3-2EB7-AB46-8849-4D09C86AADAB}" type="presParOf" srcId="{68B2A623-8CB1-9E4E-837A-61333B0362EC}" destId="{F4325A33-3963-0C45-BA33-496B75064226}" srcOrd="4" destOrd="0" presId="urn:microsoft.com/office/officeart/2016/7/layout/VerticalSolidActionList"/>
    <dgm:cxn modelId="{9337515B-68AE-DB4D-8F26-36A5F88EFFCE}" type="presParOf" srcId="{F4325A33-3963-0C45-BA33-496B75064226}" destId="{DD6B3350-4552-DD4B-96DA-33E8D02DC9B3}" srcOrd="0" destOrd="0" presId="urn:microsoft.com/office/officeart/2016/7/layout/VerticalSolidActionList"/>
    <dgm:cxn modelId="{667C2918-68FF-5E48-A21D-608E71C63FE3}" type="presParOf" srcId="{F4325A33-3963-0C45-BA33-496B75064226}" destId="{435A1A0B-8093-5347-ACAB-11249389D07D}"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877C5A-4395-4E8A-A871-45A50EF7165D}"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FFBE2D19-FE30-46C2-97A2-9DE2B716C26C}">
      <dgm:prSet/>
      <dgm:spPr/>
      <dgm:t>
        <a:bodyPr/>
        <a:lstStyle/>
        <a:p>
          <a:r>
            <a:rPr lang="en-US"/>
            <a:t>If your written application is successful, you may be invited to an interview. </a:t>
          </a:r>
        </a:p>
      </dgm:t>
    </dgm:pt>
    <dgm:pt modelId="{B9A8BA49-28C5-4DB7-8F8B-7259A5215D4C}" type="parTrans" cxnId="{CBECB166-C304-4D9B-9479-E03111C8EAFB}">
      <dgm:prSet/>
      <dgm:spPr/>
      <dgm:t>
        <a:bodyPr/>
        <a:lstStyle/>
        <a:p>
          <a:endParaRPr lang="en-US"/>
        </a:p>
      </dgm:t>
    </dgm:pt>
    <dgm:pt modelId="{F216BF9B-8602-4BB0-8A68-FC844ED91E35}" type="sibTrans" cxnId="{CBECB166-C304-4D9B-9479-E03111C8EAFB}">
      <dgm:prSet/>
      <dgm:spPr/>
      <dgm:t>
        <a:bodyPr/>
        <a:lstStyle/>
        <a:p>
          <a:endParaRPr lang="en-US"/>
        </a:p>
      </dgm:t>
    </dgm:pt>
    <dgm:pt modelId="{1416AE83-B405-4567-B219-5B7EF8D7E2B8}">
      <dgm:prSet/>
      <dgm:spPr/>
      <dgm:t>
        <a:bodyPr/>
        <a:lstStyle/>
        <a:p>
          <a:r>
            <a:rPr lang="en-US"/>
            <a:t>May be after you’ve received an offer.</a:t>
          </a:r>
        </a:p>
      </dgm:t>
    </dgm:pt>
    <dgm:pt modelId="{9777134D-A744-4D4D-9F14-A4247EC05B90}" type="parTrans" cxnId="{607CFB28-C314-4A5C-9A7B-7DFF83C75C9D}">
      <dgm:prSet/>
      <dgm:spPr/>
      <dgm:t>
        <a:bodyPr/>
        <a:lstStyle/>
        <a:p>
          <a:endParaRPr lang="en-US"/>
        </a:p>
      </dgm:t>
    </dgm:pt>
    <dgm:pt modelId="{11CA3B4E-4D8F-4625-9D5D-3DC43655B48D}" type="sibTrans" cxnId="{607CFB28-C314-4A5C-9A7B-7DFF83C75C9D}">
      <dgm:prSet/>
      <dgm:spPr/>
      <dgm:t>
        <a:bodyPr/>
        <a:lstStyle/>
        <a:p>
          <a:endParaRPr lang="en-US"/>
        </a:p>
      </dgm:t>
    </dgm:pt>
    <dgm:pt modelId="{1AA0E785-6895-4C85-B400-1D98E9E07AC6}">
      <dgm:prSet/>
      <dgm:spPr/>
      <dgm:t>
        <a:bodyPr/>
        <a:lstStyle/>
        <a:p>
          <a:r>
            <a:rPr lang="en-US"/>
            <a:t>May be just the next step in the application process.</a:t>
          </a:r>
        </a:p>
      </dgm:t>
    </dgm:pt>
    <dgm:pt modelId="{10374C63-20C8-4EEA-9B09-EDFE84B4CABE}" type="parTrans" cxnId="{C9F68F8C-02E1-4DCD-9BC5-E2E6598ADB35}">
      <dgm:prSet/>
      <dgm:spPr/>
      <dgm:t>
        <a:bodyPr/>
        <a:lstStyle/>
        <a:p>
          <a:endParaRPr lang="en-US"/>
        </a:p>
      </dgm:t>
    </dgm:pt>
    <dgm:pt modelId="{823C7729-5852-4621-985F-86561C604B48}" type="sibTrans" cxnId="{C9F68F8C-02E1-4DCD-9BC5-E2E6598ADB35}">
      <dgm:prSet/>
      <dgm:spPr/>
      <dgm:t>
        <a:bodyPr/>
        <a:lstStyle/>
        <a:p>
          <a:endParaRPr lang="en-US"/>
        </a:p>
      </dgm:t>
    </dgm:pt>
    <dgm:pt modelId="{E7E6A546-D08B-4870-99A6-85E48A615095}">
      <dgm:prSet/>
      <dgm:spPr/>
      <dgm:t>
        <a:bodyPr/>
        <a:lstStyle/>
        <a:p>
          <a:r>
            <a:rPr lang="en-US"/>
            <a:t>Interviews are always 2-way streets: this is an opportunity for you to decide whether the program is </a:t>
          </a:r>
          <a:r>
            <a:rPr lang="en-US" i="1"/>
            <a:t>right for you</a:t>
          </a:r>
          <a:r>
            <a:rPr lang="en-US"/>
            <a:t>. </a:t>
          </a:r>
        </a:p>
      </dgm:t>
    </dgm:pt>
    <dgm:pt modelId="{8BF84322-64BC-44F5-98C8-C7BC9BDFED58}" type="parTrans" cxnId="{07B6E3F1-2C2E-4C72-B279-1CD3B05B4098}">
      <dgm:prSet/>
      <dgm:spPr/>
      <dgm:t>
        <a:bodyPr/>
        <a:lstStyle/>
        <a:p>
          <a:endParaRPr lang="en-US"/>
        </a:p>
      </dgm:t>
    </dgm:pt>
    <dgm:pt modelId="{5A860838-F08C-48CA-B970-63E78474CB1C}" type="sibTrans" cxnId="{07B6E3F1-2C2E-4C72-B279-1CD3B05B4098}">
      <dgm:prSet/>
      <dgm:spPr/>
      <dgm:t>
        <a:bodyPr/>
        <a:lstStyle/>
        <a:p>
          <a:endParaRPr lang="en-US"/>
        </a:p>
      </dgm:t>
    </dgm:pt>
    <dgm:pt modelId="{8047987B-35CA-F547-AA32-D11BDBEA5C70}" type="pres">
      <dgm:prSet presAssocID="{69877C5A-4395-4E8A-A871-45A50EF7165D}" presName="outerComposite" presStyleCnt="0">
        <dgm:presLayoutVars>
          <dgm:chMax val="5"/>
          <dgm:dir/>
          <dgm:resizeHandles val="exact"/>
        </dgm:presLayoutVars>
      </dgm:prSet>
      <dgm:spPr/>
    </dgm:pt>
    <dgm:pt modelId="{B9976720-FC3D-AC41-B6BA-316009F61B30}" type="pres">
      <dgm:prSet presAssocID="{69877C5A-4395-4E8A-A871-45A50EF7165D}" presName="dummyMaxCanvas" presStyleCnt="0">
        <dgm:presLayoutVars/>
      </dgm:prSet>
      <dgm:spPr/>
    </dgm:pt>
    <dgm:pt modelId="{A3B59206-A6A2-1F49-8AD6-A605A52F7945}" type="pres">
      <dgm:prSet presAssocID="{69877C5A-4395-4E8A-A871-45A50EF7165D}" presName="TwoNodes_1" presStyleLbl="node1" presStyleIdx="0" presStyleCnt="2">
        <dgm:presLayoutVars>
          <dgm:bulletEnabled val="1"/>
        </dgm:presLayoutVars>
      </dgm:prSet>
      <dgm:spPr/>
    </dgm:pt>
    <dgm:pt modelId="{1C1A6618-65A5-7643-A92E-EC5DA34BCA27}" type="pres">
      <dgm:prSet presAssocID="{69877C5A-4395-4E8A-A871-45A50EF7165D}" presName="TwoNodes_2" presStyleLbl="node1" presStyleIdx="1" presStyleCnt="2">
        <dgm:presLayoutVars>
          <dgm:bulletEnabled val="1"/>
        </dgm:presLayoutVars>
      </dgm:prSet>
      <dgm:spPr/>
    </dgm:pt>
    <dgm:pt modelId="{60D32855-75CF-4A42-B84E-85985E6A297B}" type="pres">
      <dgm:prSet presAssocID="{69877C5A-4395-4E8A-A871-45A50EF7165D}" presName="TwoConn_1-2" presStyleLbl="fgAccFollowNode1" presStyleIdx="0" presStyleCnt="1">
        <dgm:presLayoutVars>
          <dgm:bulletEnabled val="1"/>
        </dgm:presLayoutVars>
      </dgm:prSet>
      <dgm:spPr/>
    </dgm:pt>
    <dgm:pt modelId="{968195C7-70F6-6645-A3E1-E184446AD7E4}" type="pres">
      <dgm:prSet presAssocID="{69877C5A-4395-4E8A-A871-45A50EF7165D}" presName="TwoNodes_1_text" presStyleLbl="node1" presStyleIdx="1" presStyleCnt="2">
        <dgm:presLayoutVars>
          <dgm:bulletEnabled val="1"/>
        </dgm:presLayoutVars>
      </dgm:prSet>
      <dgm:spPr/>
    </dgm:pt>
    <dgm:pt modelId="{5B225506-FCE0-124B-AC28-9BEDFB8F9016}" type="pres">
      <dgm:prSet presAssocID="{69877C5A-4395-4E8A-A871-45A50EF7165D}" presName="TwoNodes_2_text" presStyleLbl="node1" presStyleIdx="1" presStyleCnt="2">
        <dgm:presLayoutVars>
          <dgm:bulletEnabled val="1"/>
        </dgm:presLayoutVars>
      </dgm:prSet>
      <dgm:spPr/>
    </dgm:pt>
  </dgm:ptLst>
  <dgm:cxnLst>
    <dgm:cxn modelId="{454ED414-0C4E-C547-84D1-C15BEDEA5704}" type="presOf" srcId="{1AA0E785-6895-4C85-B400-1D98E9E07AC6}" destId="{A3B59206-A6A2-1F49-8AD6-A605A52F7945}" srcOrd="0" destOrd="2" presId="urn:microsoft.com/office/officeart/2005/8/layout/vProcess5"/>
    <dgm:cxn modelId="{607CFB28-C314-4A5C-9A7B-7DFF83C75C9D}" srcId="{FFBE2D19-FE30-46C2-97A2-9DE2B716C26C}" destId="{1416AE83-B405-4567-B219-5B7EF8D7E2B8}" srcOrd="0" destOrd="0" parTransId="{9777134D-A744-4D4D-9F14-A4247EC05B90}" sibTransId="{11CA3B4E-4D8F-4625-9D5D-3DC43655B48D}"/>
    <dgm:cxn modelId="{A25A4A3C-A1B4-4D47-BC96-032C6B331C6E}" type="presOf" srcId="{FFBE2D19-FE30-46C2-97A2-9DE2B716C26C}" destId="{968195C7-70F6-6645-A3E1-E184446AD7E4}" srcOrd="1" destOrd="0" presId="urn:microsoft.com/office/officeart/2005/8/layout/vProcess5"/>
    <dgm:cxn modelId="{14D3353E-92CA-3148-8741-6DA0146D8F2B}" type="presOf" srcId="{F216BF9B-8602-4BB0-8A68-FC844ED91E35}" destId="{60D32855-75CF-4A42-B84E-85985E6A297B}" srcOrd="0" destOrd="0" presId="urn:microsoft.com/office/officeart/2005/8/layout/vProcess5"/>
    <dgm:cxn modelId="{7BFF653F-BA73-434A-B047-FD936B719F49}" type="presOf" srcId="{FFBE2D19-FE30-46C2-97A2-9DE2B716C26C}" destId="{A3B59206-A6A2-1F49-8AD6-A605A52F7945}" srcOrd="0" destOrd="0" presId="urn:microsoft.com/office/officeart/2005/8/layout/vProcess5"/>
    <dgm:cxn modelId="{53EDE147-9EAD-8F4E-97FD-E3EBA3ABE6CA}" type="presOf" srcId="{1416AE83-B405-4567-B219-5B7EF8D7E2B8}" destId="{968195C7-70F6-6645-A3E1-E184446AD7E4}" srcOrd="1" destOrd="1" presId="urn:microsoft.com/office/officeart/2005/8/layout/vProcess5"/>
    <dgm:cxn modelId="{CBECB166-C304-4D9B-9479-E03111C8EAFB}" srcId="{69877C5A-4395-4E8A-A871-45A50EF7165D}" destId="{FFBE2D19-FE30-46C2-97A2-9DE2B716C26C}" srcOrd="0" destOrd="0" parTransId="{B9A8BA49-28C5-4DB7-8F8B-7259A5215D4C}" sibTransId="{F216BF9B-8602-4BB0-8A68-FC844ED91E35}"/>
    <dgm:cxn modelId="{5A2A8071-08CC-8740-B1FC-74A47D3D50F1}" type="presOf" srcId="{E7E6A546-D08B-4870-99A6-85E48A615095}" destId="{5B225506-FCE0-124B-AC28-9BEDFB8F9016}" srcOrd="1" destOrd="0" presId="urn:microsoft.com/office/officeart/2005/8/layout/vProcess5"/>
    <dgm:cxn modelId="{417D7D7A-6947-4E44-AB8B-C9D8A5543EA2}" type="presOf" srcId="{69877C5A-4395-4E8A-A871-45A50EF7165D}" destId="{8047987B-35CA-F547-AA32-D11BDBEA5C70}" srcOrd="0" destOrd="0" presId="urn:microsoft.com/office/officeart/2005/8/layout/vProcess5"/>
    <dgm:cxn modelId="{C9F68F8C-02E1-4DCD-9BC5-E2E6598ADB35}" srcId="{FFBE2D19-FE30-46C2-97A2-9DE2B716C26C}" destId="{1AA0E785-6895-4C85-B400-1D98E9E07AC6}" srcOrd="1" destOrd="0" parTransId="{10374C63-20C8-4EEA-9B09-EDFE84B4CABE}" sibTransId="{823C7729-5852-4621-985F-86561C604B48}"/>
    <dgm:cxn modelId="{A050C5B0-1186-864E-81F5-948B24A889EE}" type="presOf" srcId="{1AA0E785-6895-4C85-B400-1D98E9E07AC6}" destId="{968195C7-70F6-6645-A3E1-E184446AD7E4}" srcOrd="1" destOrd="2" presId="urn:microsoft.com/office/officeart/2005/8/layout/vProcess5"/>
    <dgm:cxn modelId="{7E2BF1B8-7F65-C542-A17A-4C361597EC3C}" type="presOf" srcId="{1416AE83-B405-4567-B219-5B7EF8D7E2B8}" destId="{A3B59206-A6A2-1F49-8AD6-A605A52F7945}" srcOrd="0" destOrd="1" presId="urn:microsoft.com/office/officeart/2005/8/layout/vProcess5"/>
    <dgm:cxn modelId="{CA917DC7-0901-BB43-A1CD-E7725079AE72}" type="presOf" srcId="{E7E6A546-D08B-4870-99A6-85E48A615095}" destId="{1C1A6618-65A5-7643-A92E-EC5DA34BCA27}" srcOrd="0" destOrd="0" presId="urn:microsoft.com/office/officeart/2005/8/layout/vProcess5"/>
    <dgm:cxn modelId="{07B6E3F1-2C2E-4C72-B279-1CD3B05B4098}" srcId="{69877C5A-4395-4E8A-A871-45A50EF7165D}" destId="{E7E6A546-D08B-4870-99A6-85E48A615095}" srcOrd="1" destOrd="0" parTransId="{8BF84322-64BC-44F5-98C8-C7BC9BDFED58}" sibTransId="{5A860838-F08C-48CA-B970-63E78474CB1C}"/>
    <dgm:cxn modelId="{F76C3827-1C8D-464E-B5F5-3AA2A1E6E912}" type="presParOf" srcId="{8047987B-35CA-F547-AA32-D11BDBEA5C70}" destId="{B9976720-FC3D-AC41-B6BA-316009F61B30}" srcOrd="0" destOrd="0" presId="urn:microsoft.com/office/officeart/2005/8/layout/vProcess5"/>
    <dgm:cxn modelId="{D01023FE-0F9F-EA4E-B238-35A378959EAB}" type="presParOf" srcId="{8047987B-35CA-F547-AA32-D11BDBEA5C70}" destId="{A3B59206-A6A2-1F49-8AD6-A605A52F7945}" srcOrd="1" destOrd="0" presId="urn:microsoft.com/office/officeart/2005/8/layout/vProcess5"/>
    <dgm:cxn modelId="{DB4FE9D5-95BE-FA41-8275-5397FB647446}" type="presParOf" srcId="{8047987B-35CA-F547-AA32-D11BDBEA5C70}" destId="{1C1A6618-65A5-7643-A92E-EC5DA34BCA27}" srcOrd="2" destOrd="0" presId="urn:microsoft.com/office/officeart/2005/8/layout/vProcess5"/>
    <dgm:cxn modelId="{67F6F26F-27FC-6347-8547-0379E2C2DE91}" type="presParOf" srcId="{8047987B-35CA-F547-AA32-D11BDBEA5C70}" destId="{60D32855-75CF-4A42-B84E-85985E6A297B}" srcOrd="3" destOrd="0" presId="urn:microsoft.com/office/officeart/2005/8/layout/vProcess5"/>
    <dgm:cxn modelId="{BADA5206-D919-0840-BBEA-FE3DC6005E61}" type="presParOf" srcId="{8047987B-35CA-F547-AA32-D11BDBEA5C70}" destId="{968195C7-70F6-6645-A3E1-E184446AD7E4}" srcOrd="4" destOrd="0" presId="urn:microsoft.com/office/officeart/2005/8/layout/vProcess5"/>
    <dgm:cxn modelId="{7B716F2B-E9B9-EB48-935D-122134DEB9B3}" type="presParOf" srcId="{8047987B-35CA-F547-AA32-D11BDBEA5C70}" destId="{5B225506-FCE0-124B-AC28-9BEDFB8F9016}"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87B5B8-7679-E044-AB2D-4B80AB8B6F3B}">
      <dsp:nvSpPr>
        <dsp:cNvPr id="0" name=""/>
        <dsp:cNvSpPr/>
      </dsp:nvSpPr>
      <dsp:spPr>
        <a:xfrm>
          <a:off x="1197150" y="1306"/>
          <a:ext cx="4788601" cy="1339378"/>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912" tIns="340202" rIns="92912" bIns="340202" numCol="1" spcCol="1270" anchor="ctr" anchorCtr="0">
          <a:noAutofit/>
        </a:bodyPr>
        <a:lstStyle/>
        <a:p>
          <a:pPr marL="0" lvl="0" indent="0" algn="l" defTabSz="488950">
            <a:lnSpc>
              <a:spcPct val="90000"/>
            </a:lnSpc>
            <a:spcBef>
              <a:spcPct val="0"/>
            </a:spcBef>
            <a:spcAft>
              <a:spcPct val="35000"/>
            </a:spcAft>
            <a:buNone/>
          </a:pPr>
          <a:r>
            <a:rPr lang="en-US" sz="1100" kern="1200"/>
            <a:t>Build a strong GPA</a:t>
          </a:r>
        </a:p>
        <a:p>
          <a:pPr marL="0" lvl="0" indent="0" algn="l" defTabSz="488950">
            <a:lnSpc>
              <a:spcPct val="90000"/>
            </a:lnSpc>
            <a:spcBef>
              <a:spcPct val="0"/>
            </a:spcBef>
            <a:spcAft>
              <a:spcPct val="35000"/>
            </a:spcAft>
            <a:buNone/>
          </a:pPr>
          <a:r>
            <a:rPr lang="en-US" sz="1100" kern="1200" dirty="0"/>
            <a:t>Join a lab</a:t>
          </a:r>
        </a:p>
        <a:p>
          <a:pPr marL="0" lvl="0" indent="0" algn="l" defTabSz="488950">
            <a:lnSpc>
              <a:spcPct val="90000"/>
            </a:lnSpc>
            <a:spcBef>
              <a:spcPct val="0"/>
            </a:spcBef>
            <a:spcAft>
              <a:spcPct val="35000"/>
            </a:spcAft>
            <a:buNone/>
          </a:pPr>
          <a:r>
            <a:rPr lang="en-US" sz="1100" kern="1200" dirty="0"/>
            <a:t>Build professional relationships with Professors</a:t>
          </a:r>
        </a:p>
      </dsp:txBody>
      <dsp:txXfrm>
        <a:off x="1197150" y="1306"/>
        <a:ext cx="4788601" cy="1339378"/>
      </dsp:txXfrm>
    </dsp:sp>
    <dsp:sp modelId="{FC9812BA-2409-4946-BF70-C207192BC5C3}">
      <dsp:nvSpPr>
        <dsp:cNvPr id="0" name=""/>
        <dsp:cNvSpPr/>
      </dsp:nvSpPr>
      <dsp:spPr>
        <a:xfrm>
          <a:off x="0" y="1306"/>
          <a:ext cx="1197150" cy="1339378"/>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3349" tIns="132301" rIns="63349" bIns="132301" numCol="1" spcCol="1270" anchor="ctr" anchorCtr="0">
          <a:noAutofit/>
        </a:bodyPr>
        <a:lstStyle/>
        <a:p>
          <a:pPr marL="0" lvl="0" indent="0" algn="ctr" defTabSz="622300">
            <a:lnSpc>
              <a:spcPct val="90000"/>
            </a:lnSpc>
            <a:spcBef>
              <a:spcPct val="0"/>
            </a:spcBef>
            <a:spcAft>
              <a:spcPct val="35000"/>
            </a:spcAft>
            <a:buNone/>
          </a:pPr>
          <a:r>
            <a:rPr lang="en-US" sz="1400" kern="1200" dirty="0"/>
            <a:t>2-3 years before applying (~ sophomore year)</a:t>
          </a:r>
        </a:p>
      </dsp:txBody>
      <dsp:txXfrm>
        <a:off x="0" y="1306"/>
        <a:ext cx="1197150" cy="1339378"/>
      </dsp:txXfrm>
    </dsp:sp>
    <dsp:sp modelId="{A632E92C-61D2-8A4A-A154-EDB32B98EF28}">
      <dsp:nvSpPr>
        <dsp:cNvPr id="0" name=""/>
        <dsp:cNvSpPr/>
      </dsp:nvSpPr>
      <dsp:spPr>
        <a:xfrm>
          <a:off x="1197150" y="1421048"/>
          <a:ext cx="4788601" cy="1339378"/>
        </a:xfrm>
        <a:prstGeom prst="rect">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912" tIns="340202" rIns="92912" bIns="340202" numCol="1" spcCol="1270" anchor="ctr" anchorCtr="0">
          <a:noAutofit/>
        </a:bodyPr>
        <a:lstStyle/>
        <a:p>
          <a:pPr marL="0" lvl="0" indent="0" algn="l" defTabSz="488950">
            <a:lnSpc>
              <a:spcPct val="90000"/>
            </a:lnSpc>
            <a:spcBef>
              <a:spcPct val="0"/>
            </a:spcBef>
            <a:spcAft>
              <a:spcPct val="35000"/>
            </a:spcAft>
            <a:buNone/>
          </a:pPr>
          <a:r>
            <a:rPr lang="en-US" sz="1100" kern="1200" dirty="0"/>
            <a:t>Gain research experience</a:t>
          </a:r>
        </a:p>
        <a:p>
          <a:pPr marL="0" lvl="0" indent="0" algn="l" defTabSz="488950">
            <a:lnSpc>
              <a:spcPct val="90000"/>
            </a:lnSpc>
            <a:spcBef>
              <a:spcPct val="0"/>
            </a:spcBef>
            <a:spcAft>
              <a:spcPct val="35000"/>
            </a:spcAft>
            <a:buNone/>
          </a:pPr>
          <a:r>
            <a:rPr lang="en-US" sz="1100" kern="1200"/>
            <a:t>Research graduate programs</a:t>
          </a:r>
        </a:p>
        <a:p>
          <a:pPr marL="0" lvl="0" indent="0" algn="l" defTabSz="488950">
            <a:lnSpc>
              <a:spcPct val="90000"/>
            </a:lnSpc>
            <a:spcBef>
              <a:spcPct val="0"/>
            </a:spcBef>
            <a:spcAft>
              <a:spcPct val="35000"/>
            </a:spcAft>
            <a:buNone/>
          </a:pPr>
          <a:r>
            <a:rPr lang="en-US" sz="1100" kern="1200"/>
            <a:t>Take GRE</a:t>
          </a:r>
        </a:p>
      </dsp:txBody>
      <dsp:txXfrm>
        <a:off x="1197150" y="1421048"/>
        <a:ext cx="4788601" cy="1339378"/>
      </dsp:txXfrm>
    </dsp:sp>
    <dsp:sp modelId="{9E5DB442-4C29-CB47-AF44-95D044B4BCA9}">
      <dsp:nvSpPr>
        <dsp:cNvPr id="0" name=""/>
        <dsp:cNvSpPr/>
      </dsp:nvSpPr>
      <dsp:spPr>
        <a:xfrm>
          <a:off x="0" y="1421048"/>
          <a:ext cx="1197150" cy="1339378"/>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3349" tIns="132301" rIns="63349" bIns="132301" numCol="1" spcCol="1270" anchor="ctr" anchorCtr="0">
          <a:noAutofit/>
        </a:bodyPr>
        <a:lstStyle/>
        <a:p>
          <a:pPr marL="0" lvl="0" indent="0" algn="ctr" defTabSz="622300">
            <a:lnSpc>
              <a:spcPct val="90000"/>
            </a:lnSpc>
            <a:spcBef>
              <a:spcPct val="0"/>
            </a:spcBef>
            <a:spcAft>
              <a:spcPct val="35000"/>
            </a:spcAft>
            <a:buNone/>
          </a:pPr>
          <a:r>
            <a:rPr lang="en-US" sz="1400" kern="1200"/>
            <a:t>1-2 years before applying (~ junior year)</a:t>
          </a:r>
        </a:p>
      </dsp:txBody>
      <dsp:txXfrm>
        <a:off x="0" y="1421048"/>
        <a:ext cx="1197150" cy="1339378"/>
      </dsp:txXfrm>
    </dsp:sp>
    <dsp:sp modelId="{435A1A0B-8093-5347-ACAB-11249389D07D}">
      <dsp:nvSpPr>
        <dsp:cNvPr id="0" name=""/>
        <dsp:cNvSpPr/>
      </dsp:nvSpPr>
      <dsp:spPr>
        <a:xfrm>
          <a:off x="1197150" y="2840789"/>
          <a:ext cx="4788601" cy="1339378"/>
        </a:xfrm>
        <a:prstGeom prst="rect">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912" tIns="340202" rIns="92912" bIns="340202" numCol="1" spcCol="1270" anchor="ctr" anchorCtr="0">
          <a:noAutofit/>
        </a:bodyPr>
        <a:lstStyle/>
        <a:p>
          <a:pPr marL="0" lvl="0" indent="0" algn="l" defTabSz="488950">
            <a:lnSpc>
              <a:spcPct val="90000"/>
            </a:lnSpc>
            <a:spcBef>
              <a:spcPct val="0"/>
            </a:spcBef>
            <a:spcAft>
              <a:spcPct val="35000"/>
            </a:spcAft>
            <a:buNone/>
          </a:pPr>
          <a:r>
            <a:rPr lang="en-US" sz="1100" kern="1200" dirty="0"/>
            <a:t>Ask for letters of recommendation early in the year</a:t>
          </a:r>
        </a:p>
        <a:p>
          <a:pPr marL="0" lvl="0" indent="0" algn="l" defTabSz="488950">
            <a:lnSpc>
              <a:spcPct val="90000"/>
            </a:lnSpc>
            <a:spcBef>
              <a:spcPct val="0"/>
            </a:spcBef>
            <a:spcAft>
              <a:spcPct val="35000"/>
            </a:spcAft>
            <a:buNone/>
          </a:pPr>
          <a:r>
            <a:rPr lang="en-US" sz="1100" kern="1200" dirty="0"/>
            <a:t>Request official transcripts</a:t>
          </a:r>
        </a:p>
        <a:p>
          <a:pPr marL="0" lvl="0" indent="0" algn="l" defTabSz="488950">
            <a:lnSpc>
              <a:spcPct val="90000"/>
            </a:lnSpc>
            <a:spcBef>
              <a:spcPct val="0"/>
            </a:spcBef>
            <a:spcAft>
              <a:spcPct val="35000"/>
            </a:spcAft>
            <a:buNone/>
          </a:pPr>
          <a:r>
            <a:rPr lang="en-US" sz="1100" kern="1200" dirty="0"/>
            <a:t>Work on Personal Statement</a:t>
          </a:r>
        </a:p>
        <a:p>
          <a:pPr marL="0" lvl="0" indent="0" algn="l" defTabSz="488950">
            <a:lnSpc>
              <a:spcPct val="90000"/>
            </a:lnSpc>
            <a:spcBef>
              <a:spcPct val="0"/>
            </a:spcBef>
            <a:spcAft>
              <a:spcPct val="35000"/>
            </a:spcAft>
            <a:buNone/>
          </a:pPr>
          <a:r>
            <a:rPr lang="en-US" sz="1100" kern="1200" dirty="0"/>
            <a:t>Submit applications</a:t>
          </a:r>
        </a:p>
      </dsp:txBody>
      <dsp:txXfrm>
        <a:off x="1197150" y="2840789"/>
        <a:ext cx="4788601" cy="1339378"/>
      </dsp:txXfrm>
    </dsp:sp>
    <dsp:sp modelId="{DD6B3350-4552-DD4B-96DA-33E8D02DC9B3}">
      <dsp:nvSpPr>
        <dsp:cNvPr id="0" name=""/>
        <dsp:cNvSpPr/>
      </dsp:nvSpPr>
      <dsp:spPr>
        <a:xfrm>
          <a:off x="0" y="2840789"/>
          <a:ext cx="1197150" cy="1339378"/>
        </a:xfrm>
        <a:prstGeom prst="rect">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3349" tIns="132301" rIns="63349" bIns="132301" numCol="1" spcCol="1270" anchor="ctr" anchorCtr="0">
          <a:noAutofit/>
        </a:bodyPr>
        <a:lstStyle/>
        <a:p>
          <a:pPr marL="0" lvl="0" indent="0" algn="ctr" defTabSz="622300">
            <a:lnSpc>
              <a:spcPct val="90000"/>
            </a:lnSpc>
            <a:spcBef>
              <a:spcPct val="0"/>
            </a:spcBef>
            <a:spcAft>
              <a:spcPct val="35000"/>
            </a:spcAft>
            <a:buNone/>
          </a:pPr>
          <a:r>
            <a:rPr lang="en-US" sz="1400" kern="1200"/>
            <a:t>Summer and fall of application season (~ senior year)</a:t>
          </a:r>
        </a:p>
      </dsp:txBody>
      <dsp:txXfrm>
        <a:off x="0" y="2840789"/>
        <a:ext cx="1197150" cy="1339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59206-A6A2-1F49-8AD6-A605A52F7945}">
      <dsp:nvSpPr>
        <dsp:cNvPr id="0" name=""/>
        <dsp:cNvSpPr/>
      </dsp:nvSpPr>
      <dsp:spPr>
        <a:xfrm>
          <a:off x="0" y="0"/>
          <a:ext cx="7031593" cy="1655207"/>
        </a:xfrm>
        <a:prstGeom prst="roundRect">
          <a:avLst>
            <a:gd name="adj" fmla="val 1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If your written application is successful, you may be invited to an interview. </a:t>
          </a:r>
        </a:p>
        <a:p>
          <a:pPr marL="171450" lvl="1" indent="-171450" algn="l" defTabSz="800100">
            <a:lnSpc>
              <a:spcPct val="90000"/>
            </a:lnSpc>
            <a:spcBef>
              <a:spcPct val="0"/>
            </a:spcBef>
            <a:spcAft>
              <a:spcPct val="15000"/>
            </a:spcAft>
            <a:buChar char="•"/>
          </a:pPr>
          <a:r>
            <a:rPr lang="en-US" sz="1800" kern="1200"/>
            <a:t>May be after you’ve received an offer.</a:t>
          </a:r>
        </a:p>
        <a:p>
          <a:pPr marL="171450" lvl="1" indent="-171450" algn="l" defTabSz="800100">
            <a:lnSpc>
              <a:spcPct val="90000"/>
            </a:lnSpc>
            <a:spcBef>
              <a:spcPct val="0"/>
            </a:spcBef>
            <a:spcAft>
              <a:spcPct val="15000"/>
            </a:spcAft>
            <a:buChar char="•"/>
          </a:pPr>
          <a:r>
            <a:rPr lang="en-US" sz="1800" kern="1200"/>
            <a:t>May be just the next step in the application process.</a:t>
          </a:r>
        </a:p>
      </dsp:txBody>
      <dsp:txXfrm>
        <a:off x="48479" y="48479"/>
        <a:ext cx="5320808" cy="1558249"/>
      </dsp:txXfrm>
    </dsp:sp>
    <dsp:sp modelId="{1C1A6618-65A5-7643-A92E-EC5DA34BCA27}">
      <dsp:nvSpPr>
        <dsp:cNvPr id="0" name=""/>
        <dsp:cNvSpPr/>
      </dsp:nvSpPr>
      <dsp:spPr>
        <a:xfrm>
          <a:off x="1240869" y="2023030"/>
          <a:ext cx="7031593" cy="1655207"/>
        </a:xfrm>
        <a:prstGeom prst="roundRect">
          <a:avLst>
            <a:gd name="adj" fmla="val 10000"/>
          </a:avLst>
        </a:prstGeom>
        <a:solidFill>
          <a:schemeClr val="accent2">
            <a:hueOff val="907195"/>
            <a:satOff val="-13789"/>
            <a:lumOff val="1215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Interviews are always 2-way streets: this is an opportunity for you to decide whether the program is </a:t>
          </a:r>
          <a:r>
            <a:rPr lang="en-US" sz="2300" i="1" kern="1200"/>
            <a:t>right for you</a:t>
          </a:r>
          <a:r>
            <a:rPr lang="en-US" sz="2300" kern="1200"/>
            <a:t>. </a:t>
          </a:r>
        </a:p>
      </dsp:txBody>
      <dsp:txXfrm>
        <a:off x="1289348" y="2071509"/>
        <a:ext cx="4617881" cy="1558249"/>
      </dsp:txXfrm>
    </dsp:sp>
    <dsp:sp modelId="{60D32855-75CF-4A42-B84E-85985E6A297B}">
      <dsp:nvSpPr>
        <dsp:cNvPr id="0" name=""/>
        <dsp:cNvSpPr/>
      </dsp:nvSpPr>
      <dsp:spPr>
        <a:xfrm>
          <a:off x="5955708" y="1301176"/>
          <a:ext cx="1075884" cy="1075884"/>
        </a:xfrm>
        <a:prstGeom prst="downArrow">
          <a:avLst>
            <a:gd name="adj1" fmla="val 55000"/>
            <a:gd name="adj2" fmla="val 45000"/>
          </a:avLst>
        </a:prstGeom>
        <a:solidFill>
          <a:schemeClr val="accent2">
            <a:tint val="40000"/>
            <a:alpha val="90000"/>
            <a:hueOff val="0"/>
            <a:satOff val="0"/>
            <a:lumOff val="0"/>
            <a:alphaOff val="0"/>
          </a:schemeClr>
        </a:solidFill>
        <a:ln w="2222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197782" y="1301176"/>
        <a:ext cx="591736" cy="809603"/>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A99CAB-79D0-4FA5-AA51-913F10F4108A}" type="datetimeFigureOut">
              <a:rPr lang="en-US" smtClean="0"/>
              <a:pPr/>
              <a:t>3/28/21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1EC4E-1322-47C7-9B44-5577B5972F3D}" type="slidenum">
              <a:rPr lang="en-US" smtClean="0"/>
              <a:pPr/>
              <a:t>‹#›</a:t>
            </a:fld>
            <a:endParaRPr lang="en-US"/>
          </a:p>
        </p:txBody>
      </p:sp>
    </p:spTree>
    <p:extLst>
      <p:ext uri="{BB962C8B-B14F-4D97-AF65-F5344CB8AC3E}">
        <p14:creationId xmlns:p14="http://schemas.microsoft.com/office/powerpoint/2010/main" val="1787569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2" name="Google Shape;152;p5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9787e38663_0_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9787e38663_0_2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g9787e38663_0_2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4572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800" b="0" i="0" u="none" strike="noStrike" kern="1200" cap="none" spc="0" normalizeH="0" baseline="0" noProof="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
                  <a:srgbClr val="000000"/>
                </a:buClr>
                <a:buSzPts val="1200"/>
                <a:buFont typeface="Arial"/>
                <a:buNone/>
                <a:tabLst/>
                <a:defRPr/>
              </a:pPr>
              <a:t>11</a:t>
            </a:fld>
            <a:endParaRPr kumimoji="0" sz="1800" b="0" i="0" u="none" strike="noStrike" kern="1200" cap="none" spc="0" normalizeH="0" baseline="0" noProof="0">
              <a:ln>
                <a:noFill/>
              </a:ln>
              <a:solidFill>
                <a:srgbClr val="000000"/>
              </a:solidFill>
              <a:effectLst/>
              <a:uLnTx/>
              <a:uFillTx/>
              <a:latin typeface="Arial"/>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6" name="Google Shape;216;p3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9a35934aa9_0_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9a35934aa9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g9a35934aa9_0_3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4572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800" b="0" i="0" u="none" strike="noStrike" kern="1200" cap="none" spc="0" normalizeH="0" baseline="0" noProof="0">
                <a:ln>
                  <a:noFill/>
                </a:ln>
                <a:solidFill>
                  <a:srgbClr val="000000"/>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
                  <a:srgbClr val="000000"/>
                </a:buClr>
                <a:buSzPts val="1200"/>
                <a:buFont typeface="Arial"/>
                <a:buNone/>
                <a:tabLst/>
                <a:defRPr/>
              </a:pPr>
              <a:t>22</a:t>
            </a:fld>
            <a:endParaRPr kumimoji="0" sz="1800" b="0" i="0" u="none" strike="noStrike" kern="1200" cap="none" spc="0" normalizeH="0" baseline="0" noProof="0">
              <a:ln>
                <a:noFill/>
              </a:ln>
              <a:solidFill>
                <a:srgbClr val="000000"/>
              </a:solidFill>
              <a:effectLst/>
              <a:uLnTx/>
              <a:uFillTx/>
              <a:latin typeface="Arial"/>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6" name="Google Shape;236;p4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9a35934aa9_0_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2" name="Google Shape;242;g9a35934aa9_0_3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program accepts you, you have until April 15</a:t>
            </a:r>
            <a:r>
              <a:rPr lang="en-US" baseline="30000" dirty="0"/>
              <a:t>th</a:t>
            </a:r>
            <a:r>
              <a:rPr lang="en-US" dirty="0"/>
              <a:t> to tell</a:t>
            </a:r>
            <a:r>
              <a:rPr lang="en-US" baseline="0" dirty="0"/>
              <a:t> them your decision (whether you accept/will join their program, or not).</a:t>
            </a:r>
          </a:p>
          <a:p>
            <a:r>
              <a:rPr lang="en-US" baseline="0" dirty="0"/>
              <a:t>Be courteous… once you know your decision for sure, consider letting them know soon. Other people may be waitlisted. It is not required, but more like being a good citizen. </a:t>
            </a:r>
          </a:p>
          <a:p>
            <a:endParaRPr lang="en-US" baseline="0" dirty="0"/>
          </a:p>
          <a:p>
            <a:r>
              <a:rPr lang="en-US" baseline="0" dirty="0"/>
              <a:t>If waitlisted, they should tell you what position/number you are on the waitlist. If you’re near the top, there’s a pretty good chance you could still be accepted later (if the first round of people they accepted have declined/decided to go elsewhere). But if the others don’t get back to them until April 15</a:t>
            </a:r>
            <a:r>
              <a:rPr lang="en-US" baseline="30000" dirty="0"/>
              <a:t>th</a:t>
            </a:r>
            <a:r>
              <a:rPr lang="en-US" baseline="0" dirty="0"/>
              <a:t>, it may be after April 15</a:t>
            </a:r>
            <a:r>
              <a:rPr lang="en-US" baseline="30000" dirty="0"/>
              <a:t>th</a:t>
            </a:r>
            <a:r>
              <a:rPr lang="en-US" baseline="0" dirty="0"/>
              <a:t> that you get accepted. Which would be after you have to tell other schools of your decision if you’re accepted there. So you have to hedge your bets.</a:t>
            </a:r>
          </a:p>
          <a:p>
            <a:endParaRPr lang="en-US" baseline="0" dirty="0"/>
          </a:p>
          <a:p>
            <a:r>
              <a:rPr lang="en-US" baseline="0" dirty="0"/>
              <a:t>If rejected – try not to get too discouraged! So much goes into the “FIT”</a:t>
            </a:r>
          </a:p>
          <a:p>
            <a:r>
              <a:rPr lang="en-US" baseline="0" dirty="0"/>
              <a:t>Could consider doing Master’s program first, then later do PhD program</a:t>
            </a:r>
            <a:endParaRPr lang="en-US" dirty="0"/>
          </a:p>
        </p:txBody>
      </p:sp>
      <p:sp>
        <p:nvSpPr>
          <p:cNvPr id="4" name="Slide Number Placeholder 3"/>
          <p:cNvSpPr>
            <a:spLocks noGrp="1"/>
          </p:cNvSpPr>
          <p:nvPr>
            <p:ph type="sldNum" sz="quarter" idx="10"/>
          </p:nvPr>
        </p:nvSpPr>
        <p:spPr/>
        <p:txBody>
          <a:bodyPr/>
          <a:lstStyle/>
          <a:p>
            <a:fld id="{91A2F369-5BC6-EB42-A3BD-3E258FA65664}" type="slidenum">
              <a:rPr lang="en-US" smtClean="0"/>
              <a:pPr/>
              <a:t>25</a:t>
            </a:fld>
            <a:endParaRPr lang="en-US"/>
          </a:p>
        </p:txBody>
      </p:sp>
    </p:spTree>
    <p:extLst>
      <p:ext uri="{BB962C8B-B14F-4D97-AF65-F5344CB8AC3E}">
        <p14:creationId xmlns:p14="http://schemas.microsoft.com/office/powerpoint/2010/main" val="1108526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C074BE-D683-4239-A321-54C91B642B03}" type="datetimeFigureOut">
              <a:rPr lang="en-US" smtClean="0"/>
              <a:pPr/>
              <a:t>3/28/21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812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C074BE-D683-4239-A321-54C91B642B03}" type="datetimeFigureOut">
              <a:rPr lang="en-US" smtClean="0"/>
              <a:pPr/>
              <a:t>3/28/21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772631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C074BE-D683-4239-A321-54C91B642B03}" type="datetimeFigureOut">
              <a:rPr lang="en-US" smtClean="0"/>
              <a:pPr/>
              <a:t>3/28/21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2102905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F8DD645-B9B4-46EE-B031-35C24A448A04}" type="datetimeFigureOut">
              <a:rPr lang="en-US" smtClean="0"/>
              <a:t>3/28/21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6934460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143422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2434F47-3A99-4701-A7D9-FE6C4D9DA92E}" type="datetimeFigureOut">
              <a:rPr lang="en-US" smtClean="0"/>
              <a:t>3/28/21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14261412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006165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D5D575-BDA5-4AAF-81DC-5D38C213A391}" type="datetimeFigureOut">
              <a:rPr lang="en-US" smtClean="0"/>
              <a:t>3/28/21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10920485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F9C5B0-21BA-48EA-B067-5E37072B4F18}" type="datetimeFigureOut">
              <a:rPr lang="en-US" smtClean="0"/>
              <a:t>3/28/21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9980680"/>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959AD-49F4-478E-A013-BE606CDD1B41}" type="datetimeFigureOut">
              <a:rPr lang="en-US" smtClean="0"/>
              <a:t>3/28/21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0425641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9755E8D2-BCEE-4D3D-AE6D-93BD204BAD0C}" type="datetimeFigureOut">
              <a:rPr lang="en-US" smtClean="0"/>
              <a:t>3/28/21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31418419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buFont typeface="Arial" panose="020B0604020202020204" pitchFamily="34" charset="0"/>
              <a:buChar char="•"/>
              <a:defRPr sz="2400"/>
            </a:lvl1pPr>
            <a:lvl2pPr>
              <a:defRPr sz="2000"/>
            </a:lvl2pPr>
            <a:lvl3pPr>
              <a:defRPr sz="16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DC074BE-D683-4239-A321-54C91B642B03}" type="datetimeFigureOut">
              <a:rPr lang="en-US" smtClean="0"/>
              <a:pPr/>
              <a:t>3/28/21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16695066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BF110E-D48F-4A61-BE6D-11D38A61FE05}" type="datetimeFigureOut">
              <a:rPr lang="en-US" smtClean="0"/>
              <a:t>3/28/21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884830451"/>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1580A0-ED6C-4884-9FFE-87471827F59A}" type="datetimeFigureOut">
              <a:rPr lang="en-US" smtClean="0"/>
              <a:t>3/28/21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004303194"/>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29474D98-3273-47CE-B312-A00AAFA2779F}" type="datetimeFigureOut">
              <a:rPr lang="en-US" smtClean="0"/>
              <a:t>3/28/21</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21673844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C074BE-D683-4239-A321-54C91B642B03}" type="datetimeFigureOut">
              <a:rPr lang="en-US" smtClean="0"/>
              <a:pPr/>
              <a:t>3/28/21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095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C074BE-D683-4239-A321-54C91B642B03}" type="datetimeFigureOut">
              <a:rPr lang="en-US" smtClean="0"/>
              <a:pPr/>
              <a:t>3/28/21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417158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C074BE-D683-4239-A321-54C91B642B03}" type="datetimeFigureOut">
              <a:rPr lang="en-US" smtClean="0"/>
              <a:pPr/>
              <a:t>3/28/21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276060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C074BE-D683-4239-A321-54C91B642B03}" type="datetimeFigureOut">
              <a:rPr lang="en-US" smtClean="0"/>
              <a:pPr/>
              <a:t>3/28/21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2694284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C074BE-D683-4239-A321-54C91B642B03}" type="datetimeFigureOut">
              <a:rPr lang="en-US" smtClean="0"/>
              <a:pPr/>
              <a:t>3/28/21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2401346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8DC074BE-D683-4239-A321-54C91B642B03}" type="datetimeFigureOut">
              <a:rPr lang="en-US" smtClean="0"/>
              <a:pPr/>
              <a:t>3/28/21</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3599E69-C4B8-4796-A823-31DFDF326227}" type="slidenum">
              <a:rPr lang="en-US" smtClean="0"/>
              <a:pPr/>
              <a:t>‹#›</a:t>
            </a:fld>
            <a:endParaRPr lang="en-US"/>
          </a:p>
        </p:txBody>
      </p:sp>
    </p:spTree>
    <p:extLst>
      <p:ext uri="{BB962C8B-B14F-4D97-AF65-F5344CB8AC3E}">
        <p14:creationId xmlns:p14="http://schemas.microsoft.com/office/powerpoint/2010/main" val="140562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DC074BE-D683-4239-A321-54C91B642B03}" type="datetimeFigureOut">
              <a:rPr lang="en-US" smtClean="0"/>
              <a:pPr/>
              <a:t>3/28/21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99E69-C4B8-4796-A823-31DFDF326227}" type="slidenum">
              <a:rPr lang="en-US" smtClean="0"/>
              <a:pPr/>
              <a:t>‹#›</a:t>
            </a:fld>
            <a:endParaRPr lang="en-US"/>
          </a:p>
        </p:txBody>
      </p:sp>
    </p:spTree>
    <p:extLst>
      <p:ext uri="{BB962C8B-B14F-4D97-AF65-F5344CB8AC3E}">
        <p14:creationId xmlns:p14="http://schemas.microsoft.com/office/powerpoint/2010/main" val="223641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DC074BE-D683-4239-A321-54C91B642B03}" type="datetimeFigureOut">
              <a:rPr lang="en-US" smtClean="0"/>
              <a:pPr/>
              <a:t>3/28/21</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3599E69-C4B8-4796-A823-31DFDF326227}"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9257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0FE61780-2E25-4081-A2D9-4C0805256F67}" type="datetimeFigureOut">
              <a:rPr lang="en-US" smtClean="0"/>
              <a:t>3/28/21</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marL="0" lvl="0" indent="0" algn="r" rtl="0">
              <a:spcBef>
                <a:spcPts val="0"/>
              </a:spcBef>
              <a:spcAft>
                <a:spcPts val="0"/>
              </a:spcAft>
              <a:buNone/>
            </a:pPr>
            <a:fld id="{00000000-1234-1234-1234-123412341234}" type="slidenum">
              <a:rPr lang="en-US" smtClean="0"/>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5848419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ookdown.org/ndphillips/YaRrr/" TargetMode="External"/><Relationship Id="rId2" Type="http://schemas.openxmlformats.org/officeDocument/2006/relationships/hyperlink" Target="https://www.codecademy.com/learn/learn-r" TargetMode="External"/><Relationship Id="rId1" Type="http://schemas.openxmlformats.org/officeDocument/2006/relationships/slideLayout" Target="../slideLayouts/slideLayout2.xml"/><Relationship Id="rId4" Type="http://schemas.openxmlformats.org/officeDocument/2006/relationships/hyperlink" Target="https://r4ds.had.co.nz/"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gre.org/" TargetMode="External"/><Relationship Id="rId7" Type="http://schemas.openxmlformats.org/officeDocument/2006/relationships/hyperlink" Target="https://ereg.ets.org/ereg/public/testPrep/viewtestPreparation?_p=GRI"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s://www.amazon.com/GRE-Complete-2021-Practice-Strategies/dp/1506262465/ref=as_li_ss_tl?dchild=1&amp;keywords=9781506262468&amp;qid=1590685373&amp;sr=8-1&amp;linkCode=sl1&amp;tag=kaptest-more-online2-20&amp;linkId=49d20d525f17a48499d3a952ea7d42f6&amp;language=en_US" TargetMode="External"/><Relationship Id="rId5" Type="http://schemas.openxmlformats.org/officeDocument/2006/relationships/hyperlink" Target="https://www.ets.org/gre/revised_general/prepare" TargetMode="External"/><Relationship Id="rId4" Type="http://schemas.openxmlformats.org/officeDocument/2006/relationships/hyperlink" Target="https://www.ets.org/gre/revised_general/about/fees/reduction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ucas.com/sites/default/files/ucas-personal-statement-worksheet.pdf"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https://www.odu.edu/content/dam/odu/col-dept/sci/docs/personal-statement-tips.pdf" TargetMode="External"/><Relationship Id="rId4" Type="http://schemas.openxmlformats.org/officeDocument/2006/relationships/hyperlink" Target="https://www.amherst.edu/system/files/media/Writing%2520your%2520personal%2520statement%2520Redesign%25202015.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psychologytoday.com/us/blog/grad-school-guru/201410/emailing-future-phd-advisor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9F9B-B6A9-4275-A9C2-517B77694627}"/>
              </a:ext>
            </a:extLst>
          </p:cNvPr>
          <p:cNvSpPr>
            <a:spLocks noGrp="1"/>
          </p:cNvSpPr>
          <p:nvPr>
            <p:ph type="ctrTitle"/>
          </p:nvPr>
        </p:nvSpPr>
        <p:spPr/>
        <p:txBody>
          <a:bodyPr>
            <a:normAutofit/>
          </a:bodyPr>
          <a:lstStyle/>
          <a:p>
            <a:pPr algn="ctr"/>
            <a:r>
              <a:rPr lang="en-US" sz="6000" dirty="0"/>
              <a:t>Tips for Applying to Graduate School</a:t>
            </a:r>
          </a:p>
        </p:txBody>
      </p:sp>
      <p:sp>
        <p:nvSpPr>
          <p:cNvPr id="3" name="Subtitle 2">
            <a:extLst>
              <a:ext uri="{FF2B5EF4-FFF2-40B4-BE49-F238E27FC236}">
                <a16:creationId xmlns:a16="http://schemas.microsoft.com/office/drawing/2014/main" id="{D2A88C92-977E-4530-9016-560AC99B6D77}"/>
              </a:ext>
            </a:extLst>
          </p:cNvPr>
          <p:cNvSpPr>
            <a:spLocks noGrp="1"/>
          </p:cNvSpPr>
          <p:nvPr>
            <p:ph type="subTitle" idx="1"/>
          </p:nvPr>
        </p:nvSpPr>
        <p:spPr/>
        <p:txBody>
          <a:bodyPr>
            <a:normAutofit fontScale="92500" lnSpcReduction="20000"/>
          </a:bodyPr>
          <a:lstStyle/>
          <a:p>
            <a:pPr algn="ctr"/>
            <a:r>
              <a:rPr lang="en-US" sz="2000" dirty="0"/>
              <a:t>Dr. </a:t>
            </a:r>
            <a:r>
              <a:rPr lang="en-US" sz="2000" dirty="0" err="1"/>
              <a:t>Rodica</a:t>
            </a:r>
            <a:r>
              <a:rPr lang="en-US" sz="2000" dirty="0"/>
              <a:t> Damian</a:t>
            </a:r>
          </a:p>
          <a:p>
            <a:pPr algn="ctr"/>
            <a:r>
              <a:rPr lang="en-US" sz="2000" dirty="0"/>
              <a:t>Assistant Professor of Social-personality psychology</a:t>
            </a:r>
          </a:p>
          <a:p>
            <a:pPr algn="ctr"/>
            <a:r>
              <a:rPr lang="en-US" sz="2000" dirty="0"/>
              <a:t>University of Houston</a:t>
            </a:r>
          </a:p>
        </p:txBody>
      </p:sp>
    </p:spTree>
    <p:extLst>
      <p:ext uri="{BB962C8B-B14F-4D97-AF65-F5344CB8AC3E}">
        <p14:creationId xmlns:p14="http://schemas.microsoft.com/office/powerpoint/2010/main" val="3166425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B274-685B-418A-B31E-4F90F68E892A}"/>
              </a:ext>
            </a:extLst>
          </p:cNvPr>
          <p:cNvSpPr>
            <a:spLocks noGrp="1"/>
          </p:cNvSpPr>
          <p:nvPr>
            <p:ph type="title"/>
          </p:nvPr>
        </p:nvSpPr>
        <p:spPr/>
        <p:txBody>
          <a:bodyPr/>
          <a:lstStyle/>
          <a:p>
            <a:r>
              <a:rPr lang="en-US" dirty="0"/>
              <a:t>GPA</a:t>
            </a:r>
          </a:p>
        </p:txBody>
      </p:sp>
      <p:sp>
        <p:nvSpPr>
          <p:cNvPr id="3" name="Content Placeholder 2">
            <a:extLst>
              <a:ext uri="{FF2B5EF4-FFF2-40B4-BE49-F238E27FC236}">
                <a16:creationId xmlns:a16="http://schemas.microsoft.com/office/drawing/2014/main" id="{4AB4AB2B-B118-429E-9059-B1223EFA1AC7}"/>
              </a:ext>
            </a:extLst>
          </p:cNvPr>
          <p:cNvSpPr>
            <a:spLocks noGrp="1"/>
          </p:cNvSpPr>
          <p:nvPr>
            <p:ph idx="1"/>
          </p:nvPr>
        </p:nvSpPr>
        <p:spPr/>
        <p:txBody>
          <a:bodyPr>
            <a:normAutofit lnSpcReduction="10000"/>
          </a:bodyPr>
          <a:lstStyle/>
          <a:p>
            <a:r>
              <a:rPr lang="en-US" dirty="0"/>
              <a:t>You will need to send official transcripts to each school you apply to</a:t>
            </a:r>
          </a:p>
          <a:p>
            <a:r>
              <a:rPr lang="en-US" dirty="0"/>
              <a:t>The better your grades, the better your chances, but exceptions apply and you DO NOT need perfect grades</a:t>
            </a:r>
          </a:p>
          <a:p>
            <a:r>
              <a:rPr lang="en-US" dirty="0"/>
              <a:t>Other aspects of your package may be more important</a:t>
            </a:r>
          </a:p>
          <a:p>
            <a:r>
              <a:rPr lang="en-US" dirty="0"/>
              <a:t>Optional steps to make your application stellar:</a:t>
            </a:r>
          </a:p>
          <a:p>
            <a:pPr lvl="1"/>
            <a:r>
              <a:rPr lang="en-US" dirty="0"/>
              <a:t>If you can take methods/statistics courses and do well that can help</a:t>
            </a:r>
          </a:p>
          <a:p>
            <a:pPr lvl="1"/>
            <a:r>
              <a:rPr lang="en-US" dirty="0"/>
              <a:t>Training yourself in open source statistical programs like R can be a big advantage. There are </a:t>
            </a:r>
            <a:r>
              <a:rPr lang="en-US" u="sng" dirty="0">
                <a:solidFill>
                  <a:schemeClr val="accent2"/>
                </a:solidFill>
                <a:hlinkClick r:id="rId2">
                  <a:extLst>
                    <a:ext uri="{A12FA001-AC4F-418D-AE19-62706E023703}">
                      <ahyp:hlinkClr xmlns:ahyp="http://schemas.microsoft.com/office/drawing/2018/hyperlinkcolor" val="tx"/>
                    </a:ext>
                  </a:extLst>
                </a:hlinkClick>
              </a:rPr>
              <a:t>excellent</a:t>
            </a:r>
            <a:r>
              <a:rPr lang="en-US" dirty="0"/>
              <a:t> and </a:t>
            </a:r>
            <a:r>
              <a:rPr lang="en-US" u="sng" dirty="0">
                <a:solidFill>
                  <a:schemeClr val="accent2"/>
                </a:solidFill>
                <a:hlinkClick r:id="rId3">
                  <a:extLst>
                    <a:ext uri="{A12FA001-AC4F-418D-AE19-62706E023703}">
                      <ahyp:hlinkClr xmlns:ahyp="http://schemas.microsoft.com/office/drawing/2018/hyperlinkcolor" val="tx"/>
                    </a:ext>
                  </a:extLst>
                </a:hlinkClick>
              </a:rPr>
              <a:t>free</a:t>
            </a:r>
            <a:r>
              <a:rPr lang="en-US" dirty="0"/>
              <a:t> </a:t>
            </a:r>
            <a:r>
              <a:rPr lang="en-US" u="sng" dirty="0">
                <a:solidFill>
                  <a:schemeClr val="accent2"/>
                </a:solidFill>
                <a:hlinkClick r:id="rId4">
                  <a:extLst>
                    <a:ext uri="{A12FA001-AC4F-418D-AE19-62706E023703}">
                      <ahyp:hlinkClr xmlns:ahyp="http://schemas.microsoft.com/office/drawing/2018/hyperlinkcolor" val="tx"/>
                    </a:ext>
                  </a:extLst>
                </a:hlinkClick>
              </a:rPr>
              <a:t>resources</a:t>
            </a:r>
            <a:r>
              <a:rPr lang="en-US" dirty="0"/>
              <a:t> online for teaching yourself this program.</a:t>
            </a:r>
          </a:p>
          <a:p>
            <a:pPr lvl="1"/>
            <a:r>
              <a:rPr lang="en-US" dirty="0"/>
              <a:t>Take free online courses on Coursera in statistics/programming</a:t>
            </a:r>
          </a:p>
        </p:txBody>
      </p:sp>
    </p:spTree>
    <p:extLst>
      <p:ext uri="{BB962C8B-B14F-4D97-AF65-F5344CB8AC3E}">
        <p14:creationId xmlns:p14="http://schemas.microsoft.com/office/powerpoint/2010/main" val="287477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3"/>
          <p:cNvSpPr txBox="1">
            <a:spLocks noGrp="1"/>
          </p:cNvSpPr>
          <p:nvPr>
            <p:ph type="title"/>
          </p:nvPr>
        </p:nvSpPr>
        <p:spPr>
          <a:xfrm>
            <a:off x="822950" y="286602"/>
            <a:ext cx="7543800" cy="8010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u="sng" dirty="0">
                <a:solidFill>
                  <a:schemeClr val="accent2"/>
                </a:solidFill>
                <a:hlinkClick r:id="rId3">
                  <a:extLst>
                    <a:ext uri="{A12FA001-AC4F-418D-AE19-62706E023703}">
                      <ahyp:hlinkClr xmlns:ahyp="http://schemas.microsoft.com/office/drawing/2018/hyperlinkcolor" val="tx"/>
                    </a:ext>
                  </a:extLst>
                </a:hlinkClick>
              </a:rPr>
              <a:t>Graduate Record Examination (GRE)</a:t>
            </a:r>
            <a:endParaRPr dirty="0">
              <a:solidFill>
                <a:schemeClr val="accent2"/>
              </a:solidFill>
            </a:endParaRPr>
          </a:p>
        </p:txBody>
      </p:sp>
      <p:sp>
        <p:nvSpPr>
          <p:cNvPr id="198" name="Google Shape;198;p33"/>
          <p:cNvSpPr/>
          <p:nvPr/>
        </p:nvSpPr>
        <p:spPr>
          <a:xfrm>
            <a:off x="562975" y="1965433"/>
            <a:ext cx="2559000" cy="4636841"/>
          </a:xfrm>
          <a:prstGeom prst="roundRect">
            <a:avLst>
              <a:gd name="adj"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spcFirstLastPara="1" wrap="square" lIns="91425" tIns="91425" rIns="91425" bIns="91425"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prstClr val="black"/>
                </a:solidFill>
                <a:effectLst/>
                <a:uLnTx/>
                <a:uFillTx/>
                <a:latin typeface="Gill Sans MT" panose="020B0502020104020203"/>
                <a:ea typeface="+mn-ea"/>
                <a:cs typeface="+mn-cs"/>
              </a:rPr>
              <a:t>Take the exam the summer before you apply.</a:t>
            </a:r>
            <a:endParaRPr kumimoji="0" sz="1700" b="1"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7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7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prstClr val="black"/>
                </a:solidFill>
                <a:effectLst/>
                <a:uLnTx/>
                <a:uFillTx/>
                <a:latin typeface="Gill Sans MT" panose="020B0502020104020203"/>
                <a:ea typeface="+mn-ea"/>
                <a:cs typeface="+mn-cs"/>
              </a:rPr>
              <a:t>Don’t wait until the last minute. </a:t>
            </a:r>
            <a:r>
              <a:rPr kumimoji="0" lang="en-US" sz="1700" b="0" i="0" u="none" strike="noStrike" kern="1200" cap="none" spc="0" normalizeH="0" baseline="0" noProof="0" dirty="0">
                <a:ln>
                  <a:noFill/>
                </a:ln>
                <a:solidFill>
                  <a:prstClr val="black"/>
                </a:solidFill>
                <a:effectLst/>
                <a:uLnTx/>
                <a:uFillTx/>
                <a:latin typeface="Gill Sans MT" panose="020B0502020104020203"/>
                <a:ea typeface="+mn-ea"/>
                <a:cs typeface="+mn-cs"/>
              </a:rPr>
              <a:t>Scores can take up to 6 weeks to process.</a:t>
            </a:r>
            <a:endParaRPr kumimoji="0" sz="17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7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7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prstClr val="black"/>
                </a:solidFill>
                <a:effectLst/>
                <a:uLnTx/>
                <a:uFillTx/>
                <a:latin typeface="Gill Sans MT" panose="020B0502020104020203"/>
                <a:ea typeface="+mn-ea"/>
                <a:cs typeface="+mn-cs"/>
              </a:rPr>
              <a:t>Scores are good for 5 years. </a:t>
            </a:r>
            <a:r>
              <a:rPr kumimoji="0" lang="en-US" sz="1700" b="0" i="0" u="none" strike="noStrike" kern="1200" cap="none" spc="0" normalizeH="0" baseline="0" noProof="0" dirty="0">
                <a:ln>
                  <a:noFill/>
                </a:ln>
                <a:solidFill>
                  <a:prstClr val="black"/>
                </a:solidFill>
                <a:effectLst/>
                <a:uLnTx/>
                <a:uFillTx/>
                <a:latin typeface="Gill Sans MT" panose="020B0502020104020203"/>
                <a:ea typeface="+mn-ea"/>
                <a:cs typeface="+mn-cs"/>
              </a:rPr>
              <a:t>Take it even if you’re considering waiting a year or two to apply to graduate school: </a:t>
            </a:r>
            <a:endParaRPr kumimoji="0" sz="17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199" name="Google Shape;199;p33"/>
          <p:cNvSpPr/>
          <p:nvPr/>
        </p:nvSpPr>
        <p:spPr>
          <a:xfrm>
            <a:off x="3403425" y="1965433"/>
            <a:ext cx="2559000" cy="4636842"/>
          </a:xfrm>
          <a:prstGeom prst="roundRect">
            <a:avLst>
              <a:gd name="adj" fmla="val 16667"/>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spcFirstLastPara="1" wrap="square" lIns="91425" tIns="91425" rIns="91425" bIns="91425"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prstClr val="black"/>
                </a:solidFill>
                <a:effectLst/>
                <a:uLnTx/>
                <a:uFillTx/>
                <a:latin typeface="Gill Sans MT" panose="020B0502020104020203"/>
                <a:ea typeface="+mn-ea"/>
                <a:cs typeface="+mn-cs"/>
              </a:rPr>
              <a:t>Keep the price tag in mind:</a:t>
            </a:r>
            <a:endParaRPr kumimoji="0" sz="15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black"/>
                </a:solidFill>
                <a:effectLst/>
                <a:uLnTx/>
                <a:uFillTx/>
                <a:latin typeface="Gill Sans MT" panose="020B0502020104020203"/>
                <a:ea typeface="+mn-ea"/>
                <a:cs typeface="+mn-cs"/>
              </a:rPr>
              <a:t>The exam costs $205 to take. </a:t>
            </a:r>
            <a:endParaRPr kumimoji="0" sz="15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black"/>
                </a:solidFill>
                <a:effectLst/>
                <a:uLnTx/>
                <a:uFillTx/>
                <a:latin typeface="Gill Sans MT" panose="020B0502020104020203"/>
                <a:ea typeface="+mn-ea"/>
                <a:cs typeface="+mn-cs"/>
              </a:rPr>
              <a:t>Sending official scores to schools often includes additional fees.</a:t>
            </a:r>
            <a:endParaRPr kumimoji="0" sz="15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5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black"/>
                </a:solidFill>
                <a:effectLst/>
                <a:uLnTx/>
                <a:uFillTx/>
                <a:latin typeface="Gill Sans MT" panose="020B0502020104020203"/>
                <a:ea typeface="+mn-ea"/>
                <a:cs typeface="+mn-cs"/>
              </a:rPr>
              <a:t>Look into the </a:t>
            </a:r>
            <a:r>
              <a:rPr kumimoji="0" lang="en-US" sz="1500" b="0" i="0" u="sng" strike="noStrike" kern="1200" cap="none" spc="0" normalizeH="0" baseline="0" noProof="0" dirty="0">
                <a:ln>
                  <a:noFill/>
                </a:ln>
                <a:solidFill>
                  <a:srgbClr val="828282"/>
                </a:solidFill>
                <a:effectLst/>
                <a:uLnTx/>
                <a:uFillTx/>
                <a:latin typeface="Gill Sans MT" panose="020B0502020104020203"/>
                <a:ea typeface="+mn-ea"/>
                <a:cs typeface="+mn-cs"/>
                <a:hlinkClick r:id="rId4"/>
              </a:rPr>
              <a:t>GRE Fee Reduction Program</a:t>
            </a:r>
            <a:r>
              <a:rPr kumimoji="0" lang="en-US" sz="1500" b="0" i="0" u="none" strike="noStrike" kern="1200" cap="none" spc="0" normalizeH="0" baseline="0" noProof="0" dirty="0">
                <a:ln>
                  <a:noFill/>
                </a:ln>
                <a:solidFill>
                  <a:prstClr val="black"/>
                </a:solidFill>
                <a:effectLst/>
                <a:uLnTx/>
                <a:uFillTx/>
                <a:latin typeface="Gill Sans MT" panose="020B0502020104020203"/>
                <a:ea typeface="+mn-ea"/>
                <a:cs typeface="+mn-cs"/>
              </a:rPr>
              <a:t> for financial assistance. </a:t>
            </a:r>
            <a:endParaRPr kumimoji="0" sz="15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5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black"/>
                </a:solidFill>
                <a:effectLst/>
                <a:uLnTx/>
                <a:uFillTx/>
                <a:latin typeface="Gill Sans MT" panose="020B0502020104020203"/>
                <a:ea typeface="+mn-ea"/>
                <a:cs typeface="+mn-cs"/>
              </a:rPr>
              <a:t>Ask potential programs if they can accept unofficial scores -- some do and only require your official scores if you’ve been accepted to the program. </a:t>
            </a:r>
            <a:endParaRPr kumimoji="0" sz="15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200" name="Google Shape;200;p33"/>
          <p:cNvSpPr/>
          <p:nvPr/>
        </p:nvSpPr>
        <p:spPr>
          <a:xfrm>
            <a:off x="6168800" y="1965433"/>
            <a:ext cx="2723700" cy="2522484"/>
          </a:xfrm>
          <a:prstGeom prst="roundRect">
            <a:avLst>
              <a:gd name="adj"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spcFirstLastPara="1" wrap="square" lIns="91425" tIns="91425" rIns="91425" bIns="91425"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Gill Sans MT" panose="020B0502020104020203"/>
                <a:ea typeface="+mn-ea"/>
                <a:cs typeface="+mn-cs"/>
              </a:rPr>
              <a:t>Don’t forget to prepare.</a:t>
            </a:r>
            <a:endParaRPr kumimoji="0" sz="1300" b="1"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00" b="0" i="0" u="sng" strike="noStrike" kern="1200" cap="none" spc="0" normalizeH="0" baseline="0" noProof="0" dirty="0">
                <a:ln>
                  <a:noFill/>
                </a:ln>
                <a:solidFill>
                  <a:srgbClr val="ED8428"/>
                </a:solidFill>
                <a:effectLst/>
                <a:uLnTx/>
                <a:uFillTx/>
                <a:latin typeface="Gill Sans MT" panose="020B0502020104020203"/>
                <a:ea typeface="+mn-ea"/>
                <a:cs typeface="+mn-cs"/>
                <a:hlinkClick r:id="rId5">
                  <a:extLst>
                    <a:ext uri="{A12FA001-AC4F-418D-AE19-62706E023703}">
                      <ahyp:hlinkClr xmlns:ahyp="http://schemas.microsoft.com/office/drawing/2018/hyperlinkcolor" val="tx"/>
                    </a:ext>
                  </a:extLst>
                </a:hlinkClick>
              </a:rPr>
              <a:t>The GRE offers a free practice test. </a:t>
            </a:r>
            <a:endParaRPr kumimoji="0" sz="1300" b="0" i="0" u="none" strike="noStrike" kern="1200" cap="none" spc="0" normalizeH="0" baseline="0" noProof="0" dirty="0">
              <a:ln>
                <a:noFill/>
              </a:ln>
              <a:solidFill>
                <a:srgbClr val="ED8428"/>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Gill Sans MT" panose="020B0502020104020203"/>
                <a:ea typeface="+mn-ea"/>
                <a:cs typeface="+mn-cs"/>
              </a:rPr>
              <a:t>Test-prep books (see </a:t>
            </a:r>
            <a:r>
              <a:rPr kumimoji="0" lang="en-US" sz="1300" b="0" i="0" u="sng" strike="noStrike" kern="1200" cap="none" spc="0" normalizeH="0" baseline="0" noProof="0" dirty="0">
                <a:ln>
                  <a:noFill/>
                </a:ln>
                <a:solidFill>
                  <a:srgbClr val="ED8428"/>
                </a:solidFill>
                <a:effectLst/>
                <a:uLnTx/>
                <a:uFillTx/>
                <a:latin typeface="Gill Sans MT" panose="020B0502020104020203"/>
                <a:ea typeface="+mn-ea"/>
                <a:cs typeface="+mn-cs"/>
                <a:hlinkClick r:id="rId6">
                  <a:extLst>
                    <a:ext uri="{A12FA001-AC4F-418D-AE19-62706E023703}">
                      <ahyp:hlinkClr xmlns:ahyp="http://schemas.microsoft.com/office/drawing/2018/hyperlinkcolor" val="tx"/>
                    </a:ext>
                  </a:extLst>
                </a:hlinkClick>
              </a:rPr>
              <a:t>Kaplan</a:t>
            </a:r>
            <a:r>
              <a:rPr kumimoji="0" lang="en-US" sz="1300" b="0" i="0" u="none" strike="noStrike" kern="1200" cap="none" spc="0" normalizeH="0" baseline="0" noProof="0" dirty="0">
                <a:ln>
                  <a:noFill/>
                </a:ln>
                <a:solidFill>
                  <a:prstClr val="black"/>
                </a:solidFill>
                <a:effectLst/>
                <a:uLnTx/>
                <a:uFillTx/>
                <a:latin typeface="Gill Sans MT" panose="020B0502020104020203"/>
                <a:ea typeface="+mn-ea"/>
                <a:cs typeface="+mn-cs"/>
              </a:rPr>
              <a:t> and </a:t>
            </a:r>
            <a:r>
              <a:rPr kumimoji="0" lang="en-US" sz="1300" b="0" i="0" u="sng" strike="noStrike" kern="1200" cap="none" spc="0" normalizeH="0" baseline="0" noProof="0" dirty="0">
                <a:ln>
                  <a:noFill/>
                </a:ln>
                <a:solidFill>
                  <a:srgbClr val="ED8428"/>
                </a:solidFill>
                <a:effectLst/>
                <a:uLnTx/>
                <a:uFillTx/>
                <a:latin typeface="Gill Sans MT" panose="020B0502020104020203"/>
                <a:ea typeface="+mn-ea"/>
                <a:cs typeface="+mn-cs"/>
                <a:hlinkClick r:id="rId7">
                  <a:extLst>
                    <a:ext uri="{A12FA001-AC4F-418D-AE19-62706E023703}">
                      <ahyp:hlinkClr xmlns:ahyp="http://schemas.microsoft.com/office/drawing/2018/hyperlinkcolor" val="tx"/>
                    </a:ext>
                  </a:extLst>
                </a:hlinkClick>
              </a:rPr>
              <a:t>ETS</a:t>
            </a:r>
            <a:r>
              <a:rPr kumimoji="0" lang="en-US" sz="1300" b="0" i="0" u="none" strike="noStrike" kern="1200" cap="none" spc="0" normalizeH="0" baseline="0" noProof="0" dirty="0">
                <a:ln>
                  <a:noFill/>
                </a:ln>
                <a:solidFill>
                  <a:prstClr val="black"/>
                </a:solidFill>
                <a:effectLst/>
                <a:uLnTx/>
                <a:uFillTx/>
                <a:latin typeface="Gill Sans MT" panose="020B0502020104020203"/>
                <a:ea typeface="+mn-ea"/>
                <a:cs typeface="+mn-cs"/>
              </a:rPr>
              <a:t>) are excellent, range from $30-$60.</a:t>
            </a:r>
            <a:endParaRPr kumimoji="0" sz="13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3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Gill Sans MT" panose="020B0502020104020203"/>
                <a:ea typeface="+mn-ea"/>
                <a:cs typeface="+mn-cs"/>
              </a:rPr>
              <a:t>Look online for free vocabulary flash cards. </a:t>
            </a:r>
            <a:endParaRPr kumimoji="0" sz="13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201" name="Google Shape;201;p33"/>
          <p:cNvSpPr/>
          <p:nvPr/>
        </p:nvSpPr>
        <p:spPr>
          <a:xfrm>
            <a:off x="6168800" y="4687614"/>
            <a:ext cx="2723700" cy="1914736"/>
          </a:xfrm>
          <a:prstGeom prst="roundRect">
            <a:avLst>
              <a:gd name="adj"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spcFirstLastPara="1" wrap="square" lIns="91425" tIns="91425" rIns="91425" bIns="91425" anchor="ctr" anchorCtr="0">
            <a:noAutofit/>
          </a:bodyPr>
          <a:lstStyle/>
          <a:p>
            <a:pPr marL="0" marR="0" lvl="0" indent="0" algn="l" defTabSz="457200" rtl="0" eaLnBrk="1" fontAlgn="auto" latinLnBrk="0" hangingPunct="1">
              <a:lnSpc>
                <a:spcPct val="100000"/>
              </a:lnSpc>
              <a:spcBef>
                <a:spcPts val="0"/>
              </a:spcBef>
              <a:spcAft>
                <a:spcPts val="0"/>
              </a:spcAft>
              <a:buClr>
                <a:prstClr val="black"/>
              </a:buClr>
              <a:buSzPts val="1100"/>
              <a:buFont typeface="Arial"/>
              <a:buNone/>
              <a:tabLst/>
              <a:defRPr/>
            </a:pPr>
            <a:r>
              <a:rPr kumimoji="0" lang="en-US" sz="1200" b="1" i="0" u="none" strike="noStrike" kern="1200" cap="none" spc="0" normalizeH="0" baseline="0" noProof="0" dirty="0">
                <a:ln>
                  <a:noFill/>
                </a:ln>
                <a:solidFill>
                  <a:prstClr val="black"/>
                </a:solidFill>
                <a:effectLst/>
                <a:uLnTx/>
                <a:uFillTx/>
                <a:latin typeface="Gill Sans MT" panose="020B0502020104020203"/>
                <a:ea typeface="+mn-ea"/>
                <a:cs typeface="+mn-cs"/>
              </a:rPr>
              <a:t>Some programs also require subject GREs. </a:t>
            </a:r>
            <a:endParaRPr kumimoji="0" sz="1200" b="1"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prstClr val="black"/>
              </a:buClr>
              <a:buSzPts val="1100"/>
              <a:buFont typeface="Arial"/>
              <a:buNone/>
              <a:tabLst/>
              <a:defRPr/>
            </a:pPr>
            <a:endParaRPr kumimoji="0" sz="12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prstClr val="black"/>
              </a:buClr>
              <a:buSzPts val="1100"/>
              <a:buFont typeface="Arial"/>
              <a:buNone/>
              <a:tabLst/>
              <a:defRPr/>
            </a:pPr>
            <a:r>
              <a:rPr kumimoji="0" lang="en-US" sz="1200" b="0" i="0" u="none" strike="noStrike" kern="1200" cap="none" spc="0" normalizeH="0" baseline="0" noProof="0" dirty="0">
                <a:ln>
                  <a:noFill/>
                </a:ln>
                <a:solidFill>
                  <a:prstClr val="black"/>
                </a:solidFill>
                <a:effectLst/>
                <a:uLnTx/>
                <a:uFillTx/>
                <a:latin typeface="Gill Sans MT" panose="020B0502020104020203"/>
                <a:ea typeface="+mn-ea"/>
                <a:cs typeface="+mn-cs"/>
              </a:rPr>
              <a:t>These are additional exams specific to subject matter, like Psychology. Make sure you know whether your program requires this and factor in the cost of taking and preparing for this exam as well.</a:t>
            </a:r>
            <a:endParaRPr kumimoji="0" sz="12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9740C-D96D-489E-A707-1C50482494E6}"/>
              </a:ext>
            </a:extLst>
          </p:cNvPr>
          <p:cNvSpPr>
            <a:spLocks noGrp="1"/>
          </p:cNvSpPr>
          <p:nvPr>
            <p:ph type="title"/>
          </p:nvPr>
        </p:nvSpPr>
        <p:spPr/>
        <p:txBody>
          <a:bodyPr/>
          <a:lstStyle/>
          <a:p>
            <a:r>
              <a:rPr lang="en-US" dirty="0"/>
              <a:t>Get Prior Research Experience</a:t>
            </a:r>
          </a:p>
        </p:txBody>
      </p:sp>
      <p:sp>
        <p:nvSpPr>
          <p:cNvPr id="3" name="Content Placeholder 2">
            <a:extLst>
              <a:ext uri="{FF2B5EF4-FFF2-40B4-BE49-F238E27FC236}">
                <a16:creationId xmlns:a16="http://schemas.microsoft.com/office/drawing/2014/main" id="{219AD36B-550B-41DC-8281-EBC016EEDB9E}"/>
              </a:ext>
            </a:extLst>
          </p:cNvPr>
          <p:cNvSpPr>
            <a:spLocks noGrp="1"/>
          </p:cNvSpPr>
          <p:nvPr>
            <p:ph idx="1"/>
          </p:nvPr>
        </p:nvSpPr>
        <p:spPr>
          <a:xfrm>
            <a:off x="822959" y="1845733"/>
            <a:ext cx="7543801" cy="4367497"/>
          </a:xfrm>
        </p:spPr>
        <p:txBody>
          <a:bodyPr>
            <a:normAutofit lnSpcReduction="10000"/>
          </a:bodyPr>
          <a:lstStyle/>
          <a:p>
            <a:r>
              <a:rPr lang="en-US" dirty="0"/>
              <a:t>Faculty members generally offer spots in research labs</a:t>
            </a:r>
          </a:p>
          <a:p>
            <a:pPr lvl="1"/>
            <a:r>
              <a:rPr lang="en-US" dirty="0"/>
              <a:t>You should work in an least 2 different labs for at least 2 months</a:t>
            </a:r>
          </a:p>
          <a:p>
            <a:pPr lvl="1"/>
            <a:r>
              <a:rPr lang="en-US" dirty="0"/>
              <a:t>You can contact professors to ask about available positions</a:t>
            </a:r>
          </a:p>
          <a:p>
            <a:pPr lvl="1"/>
            <a:r>
              <a:rPr lang="en-US" dirty="0"/>
              <a:t>You can also work over the summer, or take a gap year if possible</a:t>
            </a:r>
          </a:p>
          <a:p>
            <a:pPr lvl="1"/>
            <a:r>
              <a:rPr lang="en-US" dirty="0"/>
              <a:t>Some spots are paid but most are not</a:t>
            </a:r>
          </a:p>
          <a:p>
            <a:pPr lvl="1"/>
            <a:r>
              <a:rPr lang="en-US" dirty="0"/>
              <a:t>If unpaid, you can volunteer or get course credits</a:t>
            </a:r>
          </a:p>
          <a:p>
            <a:pPr lvl="1"/>
            <a:r>
              <a:rPr lang="en-US" dirty="0"/>
              <a:t>When working in research labs, show initiative, get involved with research projects, you can even ask to run your own project with supervision, present at conferences, even publish research</a:t>
            </a:r>
          </a:p>
          <a:p>
            <a:r>
              <a:rPr lang="en-US" dirty="0"/>
              <a:t>An honors thesis will help</a:t>
            </a:r>
          </a:p>
          <a:p>
            <a:r>
              <a:rPr lang="en-US" dirty="0"/>
              <a:t>If you plan to pursue a PhD, having a prior Master degree will help, but it’s not required</a:t>
            </a:r>
          </a:p>
        </p:txBody>
      </p:sp>
    </p:spTree>
    <p:extLst>
      <p:ext uri="{BB962C8B-B14F-4D97-AF65-F5344CB8AC3E}">
        <p14:creationId xmlns:p14="http://schemas.microsoft.com/office/powerpoint/2010/main" val="249798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B31EC-45A4-4FB5-9F8E-441EFCBF553B}"/>
              </a:ext>
            </a:extLst>
          </p:cNvPr>
          <p:cNvSpPr>
            <a:spLocks noGrp="1"/>
          </p:cNvSpPr>
          <p:nvPr>
            <p:ph type="title"/>
          </p:nvPr>
        </p:nvSpPr>
        <p:spPr/>
        <p:txBody>
          <a:bodyPr/>
          <a:lstStyle/>
          <a:p>
            <a:r>
              <a:rPr lang="en-US" dirty="0"/>
              <a:t>CV</a:t>
            </a:r>
          </a:p>
        </p:txBody>
      </p:sp>
      <p:sp>
        <p:nvSpPr>
          <p:cNvPr id="3" name="Content Placeholder 2">
            <a:extLst>
              <a:ext uri="{FF2B5EF4-FFF2-40B4-BE49-F238E27FC236}">
                <a16:creationId xmlns:a16="http://schemas.microsoft.com/office/drawing/2014/main" id="{C7F57127-7451-486F-97B5-0DB553C5B0AA}"/>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A5869A84-9163-43C2-978E-85AE9B2C2510}"/>
              </a:ext>
            </a:extLst>
          </p:cNvPr>
          <p:cNvPicPr>
            <a:picLocks noChangeAspect="1"/>
          </p:cNvPicPr>
          <p:nvPr/>
        </p:nvPicPr>
        <p:blipFill>
          <a:blip r:embed="rId2" cstate="print"/>
          <a:stretch>
            <a:fillRect/>
          </a:stretch>
        </p:blipFill>
        <p:spPr>
          <a:xfrm>
            <a:off x="2225633" y="0"/>
            <a:ext cx="6918368" cy="6858000"/>
          </a:xfrm>
          <a:prstGeom prst="rect">
            <a:avLst/>
          </a:prstGeom>
        </p:spPr>
      </p:pic>
    </p:spTree>
    <p:extLst>
      <p:ext uri="{BB962C8B-B14F-4D97-AF65-F5344CB8AC3E}">
        <p14:creationId xmlns:p14="http://schemas.microsoft.com/office/powerpoint/2010/main" val="2224610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217"/>
        <p:cNvGrpSpPr/>
        <p:nvPr/>
      </p:nvGrpSpPr>
      <p:grpSpPr>
        <a:xfrm>
          <a:off x="0" y="0"/>
          <a:ext cx="0" cy="0"/>
          <a:chOff x="0" y="0"/>
          <a:chExt cx="0" cy="0"/>
        </a:xfrm>
      </p:grpSpPr>
      <p:sp useBgFill="1">
        <p:nvSpPr>
          <p:cNvPr id="96" name="Rectangle 95">
            <a:extLst>
              <a:ext uri="{FF2B5EF4-FFF2-40B4-BE49-F238E27FC236}">
                <a16:creationId xmlns:a16="http://schemas.microsoft.com/office/drawing/2014/main" id="{8D1F1056-9A78-4FBC-9404-54512B6B5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8" name="Google Shape;218;p36"/>
          <p:cNvSpPr txBox="1">
            <a:spLocks noGrp="1"/>
          </p:cNvSpPr>
          <p:nvPr>
            <p:ph type="title"/>
          </p:nvPr>
        </p:nvSpPr>
        <p:spPr>
          <a:xfrm>
            <a:off x="435894" y="702156"/>
            <a:ext cx="8272212" cy="1013800"/>
          </a:xfrm>
          <a:prstGeom prst="rect">
            <a:avLst/>
          </a:prstGeom>
        </p:spPr>
        <p:txBody>
          <a:bodyPr spcFirstLastPara="1" lIns="91425" tIns="45700" rIns="91425" bIns="45700" anchorCtr="0">
            <a:normAutofit/>
          </a:bodyPr>
          <a:lstStyle/>
          <a:p>
            <a:pPr marL="0" lvl="0" indent="0" rtl="0">
              <a:spcBef>
                <a:spcPts val="0"/>
              </a:spcBef>
              <a:spcAft>
                <a:spcPts val="0"/>
              </a:spcAft>
              <a:buClr>
                <a:srgbClr val="3F3F3F"/>
              </a:buClr>
              <a:buSzPts val="4800"/>
              <a:buFont typeface="Calibri"/>
              <a:buNone/>
            </a:pPr>
            <a:r>
              <a:rPr lang="en-US">
                <a:solidFill>
                  <a:schemeClr val="accent2"/>
                </a:solidFill>
              </a:rPr>
              <a:t>Personal Statement</a:t>
            </a:r>
          </a:p>
        </p:txBody>
      </p:sp>
      <p:sp>
        <p:nvSpPr>
          <p:cNvPr id="98" name="Rectangle 97">
            <a:extLst>
              <a:ext uri="{FF2B5EF4-FFF2-40B4-BE49-F238E27FC236}">
                <a16:creationId xmlns:a16="http://schemas.microsoft.com/office/drawing/2014/main" id="{9659E4B7-86DE-4B00-A707-DD85CE5DB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899" y="457201"/>
            <a:ext cx="8474200" cy="9144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19" name="Google Shape;219;p36"/>
          <p:cNvSpPr txBox="1">
            <a:spLocks noGrp="1"/>
          </p:cNvSpPr>
          <p:nvPr>
            <p:ph idx="1"/>
          </p:nvPr>
        </p:nvSpPr>
        <p:spPr>
          <a:xfrm>
            <a:off x="435894" y="2180496"/>
            <a:ext cx="8272211" cy="3678303"/>
          </a:xfrm>
          <a:prstGeom prst="rect">
            <a:avLst/>
          </a:prstGeom>
        </p:spPr>
        <p:txBody>
          <a:bodyPr spcFirstLastPara="1" lIns="0" tIns="45700" rIns="0" bIns="45700" anchorCtr="0">
            <a:normAutofit/>
          </a:bodyPr>
          <a:lstStyle/>
          <a:p>
            <a:pPr marL="342900" lvl="0" indent="-365760" rtl="0">
              <a:spcBef>
                <a:spcPts val="0"/>
              </a:spcBef>
              <a:buSzPts val="2400"/>
              <a:buFont typeface="Arial"/>
              <a:buChar char="•"/>
            </a:pPr>
            <a:r>
              <a:rPr lang="en-US" dirty="0"/>
              <a:t>Read each school’s prompt carefully. Tailor the statement to the program and advisor you’re applying to.</a:t>
            </a:r>
          </a:p>
          <a:p>
            <a:pPr marL="342900" lvl="0" indent="-365760" rtl="0">
              <a:spcBef>
                <a:spcPts val="0"/>
              </a:spcBef>
              <a:buSzPts val="2400"/>
              <a:buFont typeface="Arial"/>
              <a:buChar char="•"/>
            </a:pPr>
            <a:r>
              <a:rPr lang="en-US" dirty="0"/>
              <a:t>Use a worksheet to prepare your statement. Some examples:</a:t>
            </a:r>
          </a:p>
          <a:p>
            <a:pPr marL="914400" lvl="1" indent="-355600" rtl="0">
              <a:spcBef>
                <a:spcPts val="0"/>
              </a:spcBef>
              <a:buSzPts val="2000"/>
              <a:buChar char="○"/>
            </a:pPr>
            <a:r>
              <a:rPr lang="en-US" u="sng" dirty="0">
                <a:hlinkClick r:id="rId3"/>
              </a:rPr>
              <a:t>UCAS Personal Statement Worksheet</a:t>
            </a:r>
            <a:endParaRPr lang="en-US" dirty="0"/>
          </a:p>
          <a:p>
            <a:pPr marL="914400" lvl="1" indent="-355600" rtl="0">
              <a:spcBef>
                <a:spcPts val="0"/>
              </a:spcBef>
              <a:buSzPts val="2000"/>
              <a:buChar char="○"/>
            </a:pPr>
            <a:r>
              <a:rPr lang="en-US" u="sng" dirty="0">
                <a:hlinkClick r:id="rId4"/>
              </a:rPr>
              <a:t>Amherst College - Writing Your Personal Statement</a:t>
            </a:r>
            <a:endParaRPr lang="en-US" dirty="0"/>
          </a:p>
          <a:p>
            <a:pPr marL="914400" lvl="1" indent="-355600" rtl="0">
              <a:spcBef>
                <a:spcPts val="0"/>
              </a:spcBef>
              <a:buSzPts val="2000"/>
              <a:buChar char="○"/>
            </a:pPr>
            <a:r>
              <a:rPr lang="en-US" u="sng" dirty="0">
                <a:hlinkClick r:id="rId5"/>
              </a:rPr>
              <a:t>Old Dominion - Writing an Effective Personal Statement</a:t>
            </a:r>
            <a:endParaRPr lang="en-US" dirty="0"/>
          </a:p>
          <a:p>
            <a:pPr marL="384048" lvl="1" indent="-227330" rtl="0">
              <a:spcBef>
                <a:spcPts val="0"/>
              </a:spcBef>
              <a:buSzPts val="2400"/>
              <a:buChar char="○"/>
            </a:pPr>
            <a:r>
              <a:rPr lang="en-US" dirty="0"/>
              <a:t>Consider using a book as a guide to crafting the best possible statement. </a:t>
            </a:r>
          </a:p>
          <a:p>
            <a:pPr marL="1371600" lvl="2" indent="-355600" rtl="0">
              <a:spcBef>
                <a:spcPts val="0"/>
              </a:spcBef>
              <a:buSzPts val="2000"/>
              <a:buChar char="■"/>
            </a:pPr>
            <a:r>
              <a:rPr lang="en-US" dirty="0"/>
              <a:t>Example: Donald Asher’s Graduate Admissions Essays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B67D6-064C-4B87-9E9C-B53748E7D7B0}"/>
              </a:ext>
            </a:extLst>
          </p:cNvPr>
          <p:cNvSpPr>
            <a:spLocks noGrp="1"/>
          </p:cNvSpPr>
          <p:nvPr>
            <p:ph type="title"/>
          </p:nvPr>
        </p:nvSpPr>
        <p:spPr/>
        <p:txBody>
          <a:bodyPr/>
          <a:lstStyle/>
          <a:p>
            <a:r>
              <a:rPr lang="en-US" dirty="0"/>
              <a:t>Personal Statement</a:t>
            </a:r>
          </a:p>
        </p:txBody>
      </p:sp>
      <p:sp>
        <p:nvSpPr>
          <p:cNvPr id="3" name="Content Placeholder 2">
            <a:extLst>
              <a:ext uri="{FF2B5EF4-FFF2-40B4-BE49-F238E27FC236}">
                <a16:creationId xmlns:a16="http://schemas.microsoft.com/office/drawing/2014/main" id="{882BD956-6DF7-4333-8587-6E56EE8561EB}"/>
              </a:ext>
            </a:extLst>
          </p:cNvPr>
          <p:cNvSpPr>
            <a:spLocks noGrp="1"/>
          </p:cNvSpPr>
          <p:nvPr>
            <p:ph idx="1"/>
          </p:nvPr>
        </p:nvSpPr>
        <p:spPr>
          <a:xfrm>
            <a:off x="822959" y="1845733"/>
            <a:ext cx="7543801" cy="4437835"/>
          </a:xfrm>
        </p:spPr>
        <p:txBody>
          <a:bodyPr>
            <a:normAutofit fontScale="85000" lnSpcReduction="10000"/>
          </a:bodyPr>
          <a:lstStyle/>
          <a:p>
            <a:r>
              <a:rPr lang="en-US" dirty="0"/>
              <a:t>It's not all about you: Highlight the ways in which your ideas and experiences will help professors develop their own research and reach their own goals</a:t>
            </a:r>
          </a:p>
          <a:p>
            <a:r>
              <a:rPr lang="en-US" dirty="0"/>
              <a:t>Write different variations, tailored specifically to each program</a:t>
            </a:r>
          </a:p>
          <a:p>
            <a:r>
              <a:rPr lang="en-US" b="1" dirty="0"/>
              <a:t>Write, rewrite, revise, write, rewrite, revise, write, rewrite, revise</a:t>
            </a:r>
          </a:p>
          <a:p>
            <a:r>
              <a:rPr lang="en-US" dirty="0"/>
              <a:t>Have as many people as possible read it (min 3) </a:t>
            </a:r>
          </a:p>
          <a:p>
            <a:r>
              <a:rPr lang="en-US" dirty="0"/>
              <a:t>What to include</a:t>
            </a:r>
          </a:p>
          <a:p>
            <a:pPr lvl="1"/>
            <a:r>
              <a:rPr lang="en-US" dirty="0"/>
              <a:t>What research have you done</a:t>
            </a:r>
          </a:p>
          <a:p>
            <a:pPr lvl="1"/>
            <a:r>
              <a:rPr lang="en-US" dirty="0"/>
              <a:t>What research do you want to pursue</a:t>
            </a:r>
          </a:p>
          <a:p>
            <a:pPr lvl="1"/>
            <a:r>
              <a:rPr lang="en-US" dirty="0"/>
              <a:t>Mention specific names of the University, Program, and Faculty that you want to work with &amp; why (obviously, your research should be related to theirs!)</a:t>
            </a:r>
          </a:p>
          <a:p>
            <a:pPr lvl="1"/>
            <a:r>
              <a:rPr lang="en-US" dirty="0"/>
              <a:t>Chance to address any weakness in your application</a:t>
            </a:r>
          </a:p>
          <a:p>
            <a:pPr lvl="1"/>
            <a:r>
              <a:rPr lang="en-US" dirty="0"/>
              <a:t>What sets you apart from other applicants</a:t>
            </a:r>
          </a:p>
          <a:p>
            <a:pPr lvl="1"/>
            <a:r>
              <a:rPr lang="en-US" dirty="0"/>
              <a:t>Previous relevant experiences and skills</a:t>
            </a:r>
          </a:p>
        </p:txBody>
      </p:sp>
    </p:spTree>
    <p:extLst>
      <p:ext uri="{BB962C8B-B14F-4D97-AF65-F5344CB8AC3E}">
        <p14:creationId xmlns:p14="http://schemas.microsoft.com/office/powerpoint/2010/main" val="281383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DB32D-8C2A-49D9-8D59-FFA85FFAF36E}"/>
              </a:ext>
            </a:extLst>
          </p:cNvPr>
          <p:cNvSpPr>
            <a:spLocks noGrp="1"/>
          </p:cNvSpPr>
          <p:nvPr>
            <p:ph type="title"/>
          </p:nvPr>
        </p:nvSpPr>
        <p:spPr/>
        <p:txBody>
          <a:bodyPr/>
          <a:lstStyle/>
          <a:p>
            <a:r>
              <a:rPr lang="en-US" dirty="0"/>
              <a:t>Personal Statement DOs</a:t>
            </a:r>
          </a:p>
        </p:txBody>
      </p:sp>
      <p:sp>
        <p:nvSpPr>
          <p:cNvPr id="3" name="Content Placeholder 2">
            <a:extLst>
              <a:ext uri="{FF2B5EF4-FFF2-40B4-BE49-F238E27FC236}">
                <a16:creationId xmlns:a16="http://schemas.microsoft.com/office/drawing/2014/main" id="{6E2AD0AA-0933-4304-BA4E-5D2179C16D6A}"/>
              </a:ext>
            </a:extLst>
          </p:cNvPr>
          <p:cNvSpPr>
            <a:spLocks noGrp="1"/>
          </p:cNvSpPr>
          <p:nvPr>
            <p:ph idx="1"/>
          </p:nvPr>
        </p:nvSpPr>
        <p:spPr>
          <a:xfrm>
            <a:off x="822959" y="1845734"/>
            <a:ext cx="7543801" cy="4560928"/>
          </a:xfrm>
        </p:spPr>
        <p:txBody>
          <a:bodyPr>
            <a:normAutofit/>
          </a:bodyPr>
          <a:lstStyle/>
          <a:p>
            <a:pPr lvl="0"/>
            <a:r>
              <a:rPr lang="en-AU" dirty="0"/>
              <a:t>Highlight your fit with the program.</a:t>
            </a:r>
            <a:endParaRPr lang="en-US" dirty="0"/>
          </a:p>
          <a:p>
            <a:pPr lvl="0"/>
            <a:r>
              <a:rPr lang="en-AU" dirty="0"/>
              <a:t>Identify which advisor(s) you are interested in working with and how you see their research fitting with what you would be interested in doing research on.</a:t>
            </a:r>
            <a:endParaRPr lang="en-US" dirty="0"/>
          </a:p>
          <a:p>
            <a:pPr lvl="0"/>
            <a:r>
              <a:rPr lang="en-AU" dirty="0"/>
              <a:t>Highlight your especially desirable qualifications.</a:t>
            </a:r>
            <a:endParaRPr lang="en-US" dirty="0"/>
          </a:p>
          <a:p>
            <a:pPr lvl="0"/>
            <a:r>
              <a:rPr lang="en-AU" dirty="0"/>
              <a:t>Demonstrate the clarity of plans.</a:t>
            </a:r>
            <a:endParaRPr lang="en-US" dirty="0"/>
          </a:p>
          <a:p>
            <a:pPr lvl="0"/>
            <a:r>
              <a:rPr lang="en-AU" dirty="0"/>
              <a:t>Demonstrate your writing skill. </a:t>
            </a:r>
            <a:endParaRPr lang="en-US" dirty="0"/>
          </a:p>
          <a:p>
            <a:pPr lvl="0"/>
            <a:r>
              <a:rPr lang="en-AU" dirty="0"/>
              <a:t>Develop a basic letter focussed on yourself, and then tailor copies of it for each program you apply to.</a:t>
            </a:r>
            <a:endParaRPr lang="en-US" dirty="0"/>
          </a:p>
          <a:p>
            <a:endParaRPr lang="en-US" dirty="0"/>
          </a:p>
        </p:txBody>
      </p:sp>
    </p:spTree>
    <p:extLst>
      <p:ext uri="{BB962C8B-B14F-4D97-AF65-F5344CB8AC3E}">
        <p14:creationId xmlns:p14="http://schemas.microsoft.com/office/powerpoint/2010/main" val="3577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1FB2B-99EE-4D1A-BB6E-F52DF7D8605C}"/>
              </a:ext>
            </a:extLst>
          </p:cNvPr>
          <p:cNvSpPr>
            <a:spLocks noGrp="1"/>
          </p:cNvSpPr>
          <p:nvPr>
            <p:ph type="title"/>
          </p:nvPr>
        </p:nvSpPr>
        <p:spPr/>
        <p:txBody>
          <a:bodyPr/>
          <a:lstStyle/>
          <a:p>
            <a:r>
              <a:rPr lang="en-US" dirty="0"/>
              <a:t>Personal Statement DOs</a:t>
            </a:r>
          </a:p>
        </p:txBody>
      </p:sp>
      <p:sp>
        <p:nvSpPr>
          <p:cNvPr id="3" name="Content Placeholder 2">
            <a:extLst>
              <a:ext uri="{FF2B5EF4-FFF2-40B4-BE49-F238E27FC236}">
                <a16:creationId xmlns:a16="http://schemas.microsoft.com/office/drawing/2014/main" id="{FF945C33-579E-46D4-A2FE-D9166D8F402D}"/>
              </a:ext>
            </a:extLst>
          </p:cNvPr>
          <p:cNvSpPr>
            <a:spLocks noGrp="1"/>
          </p:cNvSpPr>
          <p:nvPr>
            <p:ph idx="1"/>
          </p:nvPr>
        </p:nvSpPr>
        <p:spPr/>
        <p:txBody>
          <a:bodyPr>
            <a:normAutofit fontScale="92500" lnSpcReduction="20000"/>
          </a:bodyPr>
          <a:lstStyle/>
          <a:p>
            <a:pPr lvl="0"/>
            <a:r>
              <a:rPr lang="en-AU" dirty="0"/>
              <a:t>Proofread thoroughly, spelling and grammar errors can be real problems.</a:t>
            </a:r>
            <a:endParaRPr lang="en-US" dirty="0"/>
          </a:p>
          <a:p>
            <a:pPr lvl="0"/>
            <a:r>
              <a:rPr lang="en-AU" dirty="0"/>
              <a:t>Ask faculty or advisors to look over your letter before sending it out, but only after it is in good shape.</a:t>
            </a:r>
            <a:endParaRPr lang="en-US" dirty="0"/>
          </a:p>
          <a:p>
            <a:pPr lvl="0"/>
            <a:r>
              <a:rPr lang="en-AU" dirty="0"/>
              <a:t>Set out what combination of interests, activities and achievements makes you unique.</a:t>
            </a:r>
            <a:endParaRPr lang="en-US" dirty="0"/>
          </a:p>
          <a:p>
            <a:pPr lvl="0"/>
            <a:r>
              <a:rPr lang="en-AU" dirty="0"/>
              <a:t>Include how this would contribute to your long term career goals.</a:t>
            </a:r>
            <a:endParaRPr lang="en-US" dirty="0"/>
          </a:p>
          <a:p>
            <a:pPr lvl="0"/>
            <a:r>
              <a:rPr lang="en-AU" dirty="0"/>
              <a:t>Include anecdotes and describe how they affected your interest in an area. </a:t>
            </a:r>
            <a:endParaRPr lang="en-US" dirty="0"/>
          </a:p>
          <a:p>
            <a:pPr lvl="0"/>
            <a:r>
              <a:rPr lang="en-AU" dirty="0"/>
              <a:t>Demonstrate how you go above and beyond what is expected to generate positive results.</a:t>
            </a:r>
            <a:endParaRPr lang="en-US" dirty="0"/>
          </a:p>
        </p:txBody>
      </p:sp>
    </p:spTree>
    <p:extLst>
      <p:ext uri="{BB962C8B-B14F-4D97-AF65-F5344CB8AC3E}">
        <p14:creationId xmlns:p14="http://schemas.microsoft.com/office/powerpoint/2010/main" val="168424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F9857-FF71-40FE-99EC-5FE5108724CA}"/>
              </a:ext>
            </a:extLst>
          </p:cNvPr>
          <p:cNvSpPr>
            <a:spLocks noGrp="1"/>
          </p:cNvSpPr>
          <p:nvPr>
            <p:ph type="title"/>
          </p:nvPr>
        </p:nvSpPr>
        <p:spPr/>
        <p:txBody>
          <a:bodyPr/>
          <a:lstStyle/>
          <a:p>
            <a:r>
              <a:rPr lang="en-US" dirty="0"/>
              <a:t>Personal Statement DONTs</a:t>
            </a:r>
          </a:p>
        </p:txBody>
      </p:sp>
      <p:sp>
        <p:nvSpPr>
          <p:cNvPr id="3" name="Content Placeholder 2">
            <a:extLst>
              <a:ext uri="{FF2B5EF4-FFF2-40B4-BE49-F238E27FC236}">
                <a16:creationId xmlns:a16="http://schemas.microsoft.com/office/drawing/2014/main" id="{1CBD96B1-AD24-4E45-8818-2CEF9E5E429A}"/>
              </a:ext>
            </a:extLst>
          </p:cNvPr>
          <p:cNvSpPr>
            <a:spLocks noGrp="1"/>
          </p:cNvSpPr>
          <p:nvPr>
            <p:ph idx="1"/>
          </p:nvPr>
        </p:nvSpPr>
        <p:spPr/>
        <p:txBody>
          <a:bodyPr>
            <a:normAutofit fontScale="92500" lnSpcReduction="10000"/>
          </a:bodyPr>
          <a:lstStyle/>
          <a:p>
            <a:pPr lvl="0"/>
            <a:r>
              <a:rPr lang="en-AU" dirty="0"/>
              <a:t>Don’t use humour or jokes, save your wit for in person.</a:t>
            </a:r>
            <a:endParaRPr lang="en-US" dirty="0"/>
          </a:p>
          <a:p>
            <a:pPr lvl="0"/>
            <a:r>
              <a:rPr lang="en-AU" dirty="0"/>
              <a:t>Don’t exaggerate or use hyperbole, </a:t>
            </a:r>
            <a:r>
              <a:rPr lang="en-AU" dirty="0" err="1"/>
              <a:t>e.g</a:t>
            </a:r>
            <a:r>
              <a:rPr lang="en-AU" dirty="0"/>
              <a:t> </a:t>
            </a:r>
            <a:r>
              <a:rPr lang="en-AU" i="1" dirty="0"/>
              <a:t>“I never have interpersonal conflicts”</a:t>
            </a:r>
            <a:endParaRPr lang="en-US" i="1" dirty="0"/>
          </a:p>
          <a:p>
            <a:pPr lvl="0"/>
            <a:r>
              <a:rPr lang="en-AU" dirty="0"/>
              <a:t>Don’t talk about personal hardships you have experienced, like depression, substance abuse or family turmoil. Discussion of your personal mental health issues is a particular red flag to possible advisors.</a:t>
            </a:r>
            <a:endParaRPr lang="en-US" dirty="0"/>
          </a:p>
          <a:p>
            <a:pPr lvl="0"/>
            <a:r>
              <a:rPr lang="en-AU" dirty="0"/>
              <a:t>Avoid generic statements like “I did an internship” or “I have a lot of research experience”, provide specific details.</a:t>
            </a:r>
            <a:endParaRPr lang="en-US" dirty="0"/>
          </a:p>
          <a:p>
            <a:pPr lvl="0"/>
            <a:r>
              <a:rPr lang="en-AU" dirty="0"/>
              <a:t>Avoid odd salutations, stick to “Dear” and “Regards” or other common salutations.</a:t>
            </a:r>
            <a:endParaRPr lang="en-US" dirty="0"/>
          </a:p>
          <a:p>
            <a:endParaRPr lang="en-US" dirty="0"/>
          </a:p>
        </p:txBody>
      </p:sp>
    </p:spTree>
    <p:extLst>
      <p:ext uri="{BB962C8B-B14F-4D97-AF65-F5344CB8AC3E}">
        <p14:creationId xmlns:p14="http://schemas.microsoft.com/office/powerpoint/2010/main" val="322116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15EB1-972D-43EB-B4AC-07B178A00FC6}"/>
              </a:ext>
            </a:extLst>
          </p:cNvPr>
          <p:cNvSpPr>
            <a:spLocks noGrp="1"/>
          </p:cNvSpPr>
          <p:nvPr>
            <p:ph type="title"/>
          </p:nvPr>
        </p:nvSpPr>
        <p:spPr/>
        <p:txBody>
          <a:bodyPr/>
          <a:lstStyle/>
          <a:p>
            <a:r>
              <a:rPr lang="en-US" dirty="0"/>
              <a:t>Personal Statement DONTs</a:t>
            </a:r>
          </a:p>
        </p:txBody>
      </p:sp>
      <p:sp>
        <p:nvSpPr>
          <p:cNvPr id="3" name="Content Placeholder 2">
            <a:extLst>
              <a:ext uri="{FF2B5EF4-FFF2-40B4-BE49-F238E27FC236}">
                <a16:creationId xmlns:a16="http://schemas.microsoft.com/office/drawing/2014/main" id="{E7C25E82-B06E-4ECE-9B75-E64BCDB26441}"/>
              </a:ext>
            </a:extLst>
          </p:cNvPr>
          <p:cNvSpPr>
            <a:spLocks noGrp="1"/>
          </p:cNvSpPr>
          <p:nvPr>
            <p:ph idx="1"/>
          </p:nvPr>
        </p:nvSpPr>
        <p:spPr/>
        <p:txBody>
          <a:bodyPr>
            <a:normAutofit fontScale="92500" lnSpcReduction="10000"/>
          </a:bodyPr>
          <a:lstStyle/>
          <a:p>
            <a:pPr lvl="0"/>
            <a:r>
              <a:rPr lang="en-AU" dirty="0"/>
              <a:t>Don’t add long unnecessary anecdotes or recap extensively information from elsewhere in your application without clear links to why it makes you more interested in this graduate program.</a:t>
            </a:r>
            <a:endParaRPr lang="en-US" dirty="0"/>
          </a:p>
          <a:p>
            <a:pPr lvl="0"/>
            <a:r>
              <a:rPr lang="en-AU" dirty="0"/>
              <a:t>Don’t use excessively religious references, while being religious is totally fine, it generally doesn’t impact your ability to be a quality scientist. Overly religious statements “I have a god given gift for understanding people and directing them back to god’s path” could harm your chances.</a:t>
            </a:r>
            <a:endParaRPr lang="en-US" dirty="0"/>
          </a:p>
          <a:p>
            <a:pPr lvl="0"/>
            <a:r>
              <a:rPr lang="en-AU" dirty="0"/>
              <a:t>Don’t be critical of your undergraduate institution.</a:t>
            </a:r>
            <a:endParaRPr lang="en-US" dirty="0"/>
          </a:p>
          <a:p>
            <a:pPr lvl="0"/>
            <a:r>
              <a:rPr lang="en-AU" dirty="0"/>
              <a:t>Don’t share overly personal information, possible advisors can see this as having poor interpersonal boundaries.</a:t>
            </a:r>
            <a:endParaRPr lang="en-US" dirty="0"/>
          </a:p>
          <a:p>
            <a:endParaRPr lang="en-US" dirty="0"/>
          </a:p>
        </p:txBody>
      </p:sp>
    </p:spTree>
    <p:extLst>
      <p:ext uri="{BB962C8B-B14F-4D97-AF65-F5344CB8AC3E}">
        <p14:creationId xmlns:p14="http://schemas.microsoft.com/office/powerpoint/2010/main" val="269238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7"/>
          <p:cNvSpPr txBox="1">
            <a:spLocks noGrp="1"/>
          </p:cNvSpPr>
          <p:nvPr>
            <p:ph type="title"/>
          </p:nvPr>
        </p:nvSpPr>
        <p:spPr>
          <a:xfrm>
            <a:off x="6277232" y="1037967"/>
            <a:ext cx="2290568" cy="4709131"/>
          </a:xfrm>
          <a:prstGeom prst="rect">
            <a:avLst/>
          </a:prstGeom>
        </p:spPr>
        <p:txBody>
          <a:bodyPr spcFirstLastPara="1" lIns="91425" tIns="45700" rIns="91425" bIns="45700" anchor="ctr" anchorCtr="0">
            <a:normAutofit/>
          </a:bodyPr>
          <a:lstStyle/>
          <a:p>
            <a:pPr marL="0" lvl="0" indent="0" rtl="0">
              <a:spcBef>
                <a:spcPts val="0"/>
              </a:spcBef>
              <a:spcAft>
                <a:spcPts val="0"/>
              </a:spcAft>
              <a:buClr>
                <a:srgbClr val="3F3F3F"/>
              </a:buClr>
              <a:buSzPts val="4800"/>
              <a:buFont typeface="Calibri"/>
              <a:buNone/>
            </a:pPr>
            <a:r>
              <a:rPr lang="en-US">
                <a:solidFill>
                  <a:srgbClr val="FFFEFF"/>
                </a:solidFill>
              </a:rPr>
              <a:t>Start planning early</a:t>
            </a:r>
          </a:p>
        </p:txBody>
      </p:sp>
      <p:graphicFrame>
        <p:nvGraphicFramePr>
          <p:cNvPr id="157" name="Google Shape;155;p27">
            <a:extLst>
              <a:ext uri="{FF2B5EF4-FFF2-40B4-BE49-F238E27FC236}">
                <a16:creationId xmlns:a16="http://schemas.microsoft.com/office/drawing/2014/main" id="{C0E4A794-7DB1-4044-B9D1-7D51C96DC2A7}"/>
              </a:ext>
            </a:extLst>
          </p:cNvPr>
          <p:cNvGraphicFramePr>
            <a:graphicFrameLocks noGrp="1"/>
          </p:cNvGraphicFramePr>
          <p:nvPr>
            <p:ph idx="1"/>
            <p:extLst>
              <p:ext uri="{D42A27DB-BD31-4B8C-83A1-F6EECF244321}">
                <p14:modId xmlns:p14="http://schemas.microsoft.com/office/powerpoint/2010/main" val="3225267669"/>
              </p:ext>
            </p:extLst>
          </p:nvPr>
        </p:nvGraphicFramePr>
        <p:xfrm>
          <a:off x="1314450" y="1952625"/>
          <a:ext cx="5985752" cy="4181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2">
            <a:extLst>
              <a:ext uri="{FF2B5EF4-FFF2-40B4-BE49-F238E27FC236}">
                <a16:creationId xmlns:a16="http://schemas.microsoft.com/office/drawing/2014/main" id="{722A96D9-28C1-4FEF-B27E-235CC3ED730A}"/>
              </a:ext>
            </a:extLst>
          </p:cNvPr>
          <p:cNvSpPr txBox="1">
            <a:spLocks noChangeArrowheads="1"/>
          </p:cNvSpPr>
          <p:nvPr/>
        </p:nvSpPr>
        <p:spPr>
          <a:xfrm>
            <a:off x="729846" y="537365"/>
            <a:ext cx="7124700" cy="1143000"/>
          </a:xfrm>
          <a:prstGeom prst="rect">
            <a:avLst/>
          </a:prstGeom>
          <a:noFill/>
        </p:spPr>
        <p:txBody>
          <a:bodyPr vert="horz" lIns="91440" tIns="45720" rIns="91440" bIns="45720" rtlCol="0" anchor="b">
            <a:normAutofit fontScale="975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a:t>Timeline: Start planning early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683E8-76A7-46CB-B4A0-BEADC2E8EA7C}"/>
              </a:ext>
            </a:extLst>
          </p:cNvPr>
          <p:cNvSpPr>
            <a:spLocks noGrp="1"/>
          </p:cNvSpPr>
          <p:nvPr>
            <p:ph type="title"/>
          </p:nvPr>
        </p:nvSpPr>
        <p:spPr/>
        <p:txBody>
          <a:bodyPr/>
          <a:lstStyle/>
          <a:p>
            <a:r>
              <a:rPr lang="en-US" dirty="0"/>
              <a:t>Recommendation Letters</a:t>
            </a:r>
          </a:p>
        </p:txBody>
      </p:sp>
      <p:sp>
        <p:nvSpPr>
          <p:cNvPr id="3" name="Content Placeholder 2">
            <a:extLst>
              <a:ext uri="{FF2B5EF4-FFF2-40B4-BE49-F238E27FC236}">
                <a16:creationId xmlns:a16="http://schemas.microsoft.com/office/drawing/2014/main" id="{A16E7908-E20F-4CD5-A6A6-E61FE3A955B9}"/>
              </a:ext>
            </a:extLst>
          </p:cNvPr>
          <p:cNvSpPr>
            <a:spLocks noGrp="1"/>
          </p:cNvSpPr>
          <p:nvPr>
            <p:ph idx="1"/>
          </p:nvPr>
        </p:nvSpPr>
        <p:spPr>
          <a:xfrm>
            <a:off x="822959" y="1845733"/>
            <a:ext cx="7543801" cy="4619544"/>
          </a:xfrm>
        </p:spPr>
        <p:txBody>
          <a:bodyPr>
            <a:normAutofit/>
          </a:bodyPr>
          <a:lstStyle/>
          <a:p>
            <a:r>
              <a:rPr lang="en-US" dirty="0"/>
              <a:t>You will need at least 3 letters from university professors</a:t>
            </a:r>
          </a:p>
          <a:p>
            <a:pPr lvl="1"/>
            <a:r>
              <a:rPr lang="en-US" dirty="0"/>
              <a:t>Select people who know you (ideally you have worked in their research labs/ clinical practice for at least 2 months)</a:t>
            </a:r>
          </a:p>
          <a:p>
            <a:r>
              <a:rPr lang="en-US" dirty="0"/>
              <a:t>When to ask</a:t>
            </a:r>
          </a:p>
          <a:p>
            <a:pPr lvl="1"/>
            <a:r>
              <a:rPr lang="en-US" dirty="0"/>
              <a:t>The sooner the better</a:t>
            </a:r>
          </a:p>
          <a:p>
            <a:pPr lvl="1"/>
            <a:r>
              <a:rPr lang="en-US" dirty="0"/>
              <a:t>Send gentle reminder email to check in 2 weeks before each deadline</a:t>
            </a:r>
          </a:p>
          <a:p>
            <a:endParaRPr lang="en-US" dirty="0"/>
          </a:p>
        </p:txBody>
      </p:sp>
    </p:spTree>
    <p:extLst>
      <p:ext uri="{BB962C8B-B14F-4D97-AF65-F5344CB8AC3E}">
        <p14:creationId xmlns:p14="http://schemas.microsoft.com/office/powerpoint/2010/main" val="422510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606C2-628E-495F-98FA-DF4D67E3FE07}"/>
              </a:ext>
            </a:extLst>
          </p:cNvPr>
          <p:cNvSpPr>
            <a:spLocks noGrp="1"/>
          </p:cNvSpPr>
          <p:nvPr>
            <p:ph type="title"/>
          </p:nvPr>
        </p:nvSpPr>
        <p:spPr/>
        <p:txBody>
          <a:bodyPr/>
          <a:lstStyle/>
          <a:p>
            <a:r>
              <a:rPr lang="en-US" dirty="0"/>
              <a:t>Recommendation Letters</a:t>
            </a:r>
          </a:p>
        </p:txBody>
      </p:sp>
      <p:sp>
        <p:nvSpPr>
          <p:cNvPr id="3" name="Content Placeholder 2">
            <a:extLst>
              <a:ext uri="{FF2B5EF4-FFF2-40B4-BE49-F238E27FC236}">
                <a16:creationId xmlns:a16="http://schemas.microsoft.com/office/drawing/2014/main" id="{880E19D7-1B5F-4BF1-B7FF-C8B9A8393DAC}"/>
              </a:ext>
            </a:extLst>
          </p:cNvPr>
          <p:cNvSpPr>
            <a:spLocks noGrp="1"/>
          </p:cNvSpPr>
          <p:nvPr>
            <p:ph idx="1"/>
          </p:nvPr>
        </p:nvSpPr>
        <p:spPr/>
        <p:txBody>
          <a:bodyPr/>
          <a:lstStyle/>
          <a:p>
            <a:r>
              <a:rPr lang="en-US" dirty="0"/>
              <a:t>What to include when asking for a recommendation</a:t>
            </a:r>
          </a:p>
          <a:p>
            <a:pPr lvl="1"/>
            <a:r>
              <a:rPr lang="en-US" dirty="0"/>
              <a:t>Prepare a folder of all your info for each writer</a:t>
            </a:r>
          </a:p>
          <a:p>
            <a:pPr lvl="1"/>
            <a:r>
              <a:rPr lang="en-US" dirty="0"/>
              <a:t>Resume/CV, Transcript/Courses Taken with grade</a:t>
            </a:r>
          </a:p>
          <a:p>
            <a:pPr lvl="1"/>
            <a:r>
              <a:rPr lang="en-US" dirty="0"/>
              <a:t>Personal Statement (so they can match their letter with your interests/goals as much as possible)</a:t>
            </a:r>
          </a:p>
          <a:p>
            <a:pPr lvl="1"/>
            <a:r>
              <a:rPr lang="en-US" dirty="0"/>
              <a:t>Spreadsheet of all the schools, deadlines, what to include, how to submit (email, online, return to student, etc.)</a:t>
            </a:r>
          </a:p>
          <a:p>
            <a:pPr lvl="1"/>
            <a:r>
              <a:rPr lang="en-US" dirty="0"/>
              <a:t>Preaddressed/Stamped envelopes for those that need to be snail mailed (hopefully none will be needed, very rare)</a:t>
            </a:r>
          </a:p>
          <a:p>
            <a:endParaRPr lang="en-US" dirty="0"/>
          </a:p>
        </p:txBody>
      </p:sp>
    </p:spTree>
    <p:extLst>
      <p:ext uri="{BB962C8B-B14F-4D97-AF65-F5344CB8AC3E}">
        <p14:creationId xmlns:p14="http://schemas.microsoft.com/office/powerpoint/2010/main" val="3842575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1"/>
        <p:cNvGrpSpPr/>
        <p:nvPr/>
      </p:nvGrpSpPr>
      <p:grpSpPr>
        <a:xfrm>
          <a:off x="0" y="0"/>
          <a:ext cx="0" cy="0"/>
          <a:chOff x="0" y="0"/>
          <a:chExt cx="0" cy="0"/>
        </a:xfrm>
      </p:grpSpPr>
      <p:sp>
        <p:nvSpPr>
          <p:cNvPr id="232" name="Google Shape;232;p38"/>
          <p:cNvSpPr txBox="1">
            <a:spLocks noGrp="1"/>
          </p:cNvSpPr>
          <p:nvPr>
            <p:ph type="title"/>
          </p:nvPr>
        </p:nvSpPr>
        <p:spPr>
          <a:xfrm>
            <a:off x="435894" y="702156"/>
            <a:ext cx="8272212" cy="1013800"/>
          </a:xfrm>
          <a:prstGeom prst="rect">
            <a:avLst/>
          </a:prstGeom>
        </p:spPr>
        <p:txBody>
          <a:bodyPr spcFirstLastPara="1" lIns="91425" tIns="45700" rIns="91425" bIns="45700" anchorCtr="0">
            <a:normAutofit/>
          </a:bodyPr>
          <a:lstStyle/>
          <a:p>
            <a:pPr marL="0" lvl="0" indent="0" rtl="0">
              <a:spcBef>
                <a:spcPts val="0"/>
              </a:spcBef>
              <a:spcAft>
                <a:spcPts val="0"/>
              </a:spcAft>
              <a:buNone/>
            </a:pPr>
            <a:r>
              <a:rPr lang="en-US">
                <a:solidFill>
                  <a:srgbClr val="FFFEFF"/>
                </a:solidFill>
              </a:rPr>
              <a:t>Interviews	</a:t>
            </a:r>
          </a:p>
        </p:txBody>
      </p:sp>
      <p:graphicFrame>
        <p:nvGraphicFramePr>
          <p:cNvPr id="235" name="Google Shape;233;p38">
            <a:extLst>
              <a:ext uri="{FF2B5EF4-FFF2-40B4-BE49-F238E27FC236}">
                <a16:creationId xmlns:a16="http://schemas.microsoft.com/office/drawing/2014/main" id="{B946CE7F-781D-4104-A7EF-6CAF988C0EC8}"/>
              </a:ext>
            </a:extLst>
          </p:cNvPr>
          <p:cNvGraphicFramePr>
            <a:graphicFrameLocks noGrp="1"/>
          </p:cNvGraphicFramePr>
          <p:nvPr>
            <p:ph idx="1"/>
          </p:nvPr>
        </p:nvGraphicFramePr>
        <p:xfrm>
          <a:off x="435768" y="2181225"/>
          <a:ext cx="8272463"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237"/>
        <p:cNvGrpSpPr/>
        <p:nvPr/>
      </p:nvGrpSpPr>
      <p:grpSpPr>
        <a:xfrm>
          <a:off x="0" y="0"/>
          <a:ext cx="0" cy="0"/>
          <a:chOff x="0" y="0"/>
          <a:chExt cx="0" cy="0"/>
        </a:xfrm>
      </p:grpSpPr>
      <p:sp>
        <p:nvSpPr>
          <p:cNvPr id="116" name="Rectangle 115">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8" name="Google Shape;238;p39"/>
          <p:cNvSpPr txBox="1">
            <a:spLocks noGrp="1"/>
          </p:cNvSpPr>
          <p:nvPr>
            <p:ph type="title"/>
          </p:nvPr>
        </p:nvSpPr>
        <p:spPr>
          <a:xfrm>
            <a:off x="559671" y="1073231"/>
            <a:ext cx="2290568" cy="4711539"/>
          </a:xfrm>
          <a:prstGeom prst="rect">
            <a:avLst/>
          </a:prstGeom>
        </p:spPr>
        <p:txBody>
          <a:bodyPr spcFirstLastPara="1" lIns="91425" tIns="45700" rIns="91425" bIns="45700" anchor="ctr" anchorCtr="0">
            <a:normAutofit/>
          </a:bodyPr>
          <a:lstStyle/>
          <a:p>
            <a:pPr marL="0" lvl="0" indent="0" rtl="0">
              <a:spcBef>
                <a:spcPts val="0"/>
              </a:spcBef>
              <a:spcAft>
                <a:spcPts val="0"/>
              </a:spcAft>
              <a:buClr>
                <a:srgbClr val="3F3F3F"/>
              </a:buClr>
              <a:buSzPts val="4800"/>
              <a:buFont typeface="Calibri"/>
              <a:buNone/>
            </a:pPr>
            <a:r>
              <a:rPr lang="en-US" sz="2400" b="1">
                <a:solidFill>
                  <a:schemeClr val="accent1"/>
                </a:solidFill>
              </a:rPr>
              <a:t>Interviews: Put your best foot forward</a:t>
            </a:r>
          </a:p>
        </p:txBody>
      </p:sp>
      <p:sp>
        <p:nvSpPr>
          <p:cNvPr id="118" name="Rectangle 117">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0" name="Rectangle 119">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22" name="Rectangle 121">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4" name="Rectangle 123">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5138" y="723898"/>
            <a:ext cx="5623962"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39" name="Google Shape;239;p39"/>
          <p:cNvSpPr txBox="1">
            <a:spLocks noGrp="1"/>
          </p:cNvSpPr>
          <p:nvPr>
            <p:ph idx="1"/>
          </p:nvPr>
        </p:nvSpPr>
        <p:spPr>
          <a:xfrm>
            <a:off x="3526971" y="1073231"/>
            <a:ext cx="4949687" cy="4711539"/>
          </a:xfrm>
          <a:prstGeom prst="rect">
            <a:avLst/>
          </a:prstGeom>
        </p:spPr>
        <p:txBody>
          <a:bodyPr spcFirstLastPara="1" lIns="0" tIns="45700" rIns="0" bIns="45700" anchorCtr="0">
            <a:normAutofit/>
          </a:bodyPr>
          <a:lstStyle/>
          <a:p>
            <a:pPr marL="514350" lvl="0" indent="-488950" rtl="0">
              <a:lnSpc>
                <a:spcPct val="90000"/>
              </a:lnSpc>
              <a:spcBef>
                <a:spcPts val="0"/>
              </a:spcBef>
              <a:spcAft>
                <a:spcPts val="0"/>
              </a:spcAft>
              <a:buSzPts val="1400"/>
              <a:buFont typeface="Arial"/>
              <a:buChar char="•"/>
            </a:pPr>
            <a:r>
              <a:rPr lang="en-US" sz="1300" dirty="0">
                <a:solidFill>
                  <a:srgbClr val="FFFFFF"/>
                </a:solidFill>
              </a:rPr>
              <a:t>Pay attention to your body language / eye contact.</a:t>
            </a:r>
          </a:p>
          <a:p>
            <a:pPr marL="514350" lvl="0" indent="-488950" rtl="0">
              <a:lnSpc>
                <a:spcPct val="90000"/>
              </a:lnSpc>
              <a:spcBef>
                <a:spcPts val="1400"/>
              </a:spcBef>
              <a:spcAft>
                <a:spcPts val="0"/>
              </a:spcAft>
              <a:buSzPts val="1400"/>
              <a:buFont typeface="Arial"/>
              <a:buChar char="•"/>
            </a:pPr>
            <a:r>
              <a:rPr lang="en-US" sz="1300" dirty="0">
                <a:solidFill>
                  <a:srgbClr val="FFFFFF"/>
                </a:solidFill>
              </a:rPr>
              <a:t>Every interaction is important! Showing respect towards every person you meet can go a long way.</a:t>
            </a:r>
          </a:p>
          <a:p>
            <a:pPr marL="514350" lvl="0" indent="-488950" rtl="0">
              <a:lnSpc>
                <a:spcPct val="90000"/>
              </a:lnSpc>
              <a:spcBef>
                <a:spcPts val="1400"/>
              </a:spcBef>
              <a:spcAft>
                <a:spcPts val="0"/>
              </a:spcAft>
              <a:buSzPts val="1400"/>
              <a:buFont typeface="Arial"/>
              <a:buChar char="•"/>
            </a:pPr>
            <a:r>
              <a:rPr lang="en-US" sz="1300" dirty="0">
                <a:solidFill>
                  <a:srgbClr val="FFFFFF"/>
                </a:solidFill>
              </a:rPr>
              <a:t>Bring questions and always be prepared to ask them, but don’t forget to take turns in any conversation</a:t>
            </a:r>
          </a:p>
          <a:p>
            <a:pPr marL="514350" lvl="0" indent="-488950" rtl="0">
              <a:lnSpc>
                <a:spcPct val="90000"/>
              </a:lnSpc>
              <a:spcBef>
                <a:spcPts val="1400"/>
              </a:spcBef>
              <a:spcAft>
                <a:spcPts val="0"/>
              </a:spcAft>
              <a:buSzPts val="1400"/>
              <a:buFont typeface="Arial"/>
              <a:buChar char="•"/>
            </a:pPr>
            <a:r>
              <a:rPr lang="en-US" sz="1300" dirty="0">
                <a:solidFill>
                  <a:srgbClr val="FFFFFF"/>
                </a:solidFill>
              </a:rPr>
              <a:t>Know the answers to questions about your interests, motivations, goals, abilities and experience</a:t>
            </a:r>
          </a:p>
          <a:p>
            <a:pPr marL="514350" lvl="0" indent="-488950" rtl="0">
              <a:lnSpc>
                <a:spcPct val="90000"/>
              </a:lnSpc>
              <a:spcBef>
                <a:spcPts val="1400"/>
              </a:spcBef>
              <a:spcAft>
                <a:spcPts val="0"/>
              </a:spcAft>
              <a:buSzPts val="1400"/>
              <a:buFont typeface="Arial"/>
              <a:buChar char="•"/>
            </a:pPr>
            <a:r>
              <a:rPr lang="en-US" sz="1300" dirty="0">
                <a:solidFill>
                  <a:srgbClr val="FFFFFF"/>
                </a:solidFill>
              </a:rPr>
              <a:t>Try to know who you will be meeting with ahead of time. </a:t>
            </a:r>
          </a:p>
          <a:p>
            <a:pPr marL="914400" lvl="1" indent="-317500" rtl="0">
              <a:lnSpc>
                <a:spcPct val="90000"/>
              </a:lnSpc>
              <a:spcBef>
                <a:spcPts val="1400"/>
              </a:spcBef>
              <a:spcAft>
                <a:spcPts val="0"/>
              </a:spcAft>
              <a:buSzPts val="1400"/>
              <a:buFont typeface="Arial"/>
              <a:buChar char="○"/>
            </a:pPr>
            <a:r>
              <a:rPr lang="en-US" sz="1300" dirty="0">
                <a:solidFill>
                  <a:srgbClr val="FFFFFF"/>
                </a:solidFill>
              </a:rPr>
              <a:t>Spend some time doing a ‘deep dive’ on the program prior to your interviews.</a:t>
            </a:r>
          </a:p>
          <a:p>
            <a:pPr marL="514350" lvl="0" indent="-488950" rtl="0">
              <a:lnSpc>
                <a:spcPct val="90000"/>
              </a:lnSpc>
              <a:spcBef>
                <a:spcPts val="0"/>
              </a:spcBef>
              <a:spcAft>
                <a:spcPts val="0"/>
              </a:spcAft>
              <a:buSzPts val="1400"/>
              <a:buChar char="•"/>
            </a:pPr>
            <a:r>
              <a:rPr lang="en-US" sz="1300" dirty="0">
                <a:solidFill>
                  <a:srgbClr val="FFFFFF"/>
                </a:solidFill>
              </a:rPr>
              <a:t>Google interview tips &amp; sample interview questions</a:t>
            </a:r>
          </a:p>
          <a:p>
            <a:pPr marL="514350" lvl="0" indent="-488950" rtl="0">
              <a:lnSpc>
                <a:spcPct val="90000"/>
              </a:lnSpc>
              <a:spcBef>
                <a:spcPts val="1400"/>
              </a:spcBef>
              <a:spcAft>
                <a:spcPts val="0"/>
              </a:spcAft>
              <a:buSzPts val="1400"/>
              <a:buChar char="•"/>
            </a:pPr>
            <a:r>
              <a:rPr lang="en-US" sz="1300" dirty="0">
                <a:solidFill>
                  <a:srgbClr val="FFFFFF"/>
                </a:solidFill>
              </a:rPr>
              <a:t>Dress professionally, but make sure you feel comfortable spending the entire day in the outfit you choose</a:t>
            </a:r>
          </a:p>
          <a:p>
            <a:pPr marL="514350" lvl="0" indent="-488950" rtl="0">
              <a:lnSpc>
                <a:spcPct val="90000"/>
              </a:lnSpc>
              <a:spcBef>
                <a:spcPts val="1400"/>
              </a:spcBef>
              <a:spcAft>
                <a:spcPts val="0"/>
              </a:spcAft>
              <a:buSzPts val="1400"/>
              <a:buChar char="•"/>
            </a:pPr>
            <a:r>
              <a:rPr lang="en-US" sz="1300" dirty="0">
                <a:solidFill>
                  <a:srgbClr val="FFFFFF"/>
                </a:solidFill>
              </a:rPr>
              <a:t>Take bathroom breaks when they are offered, even if it’s just to have some down time to collect your thoughts</a:t>
            </a:r>
          </a:p>
          <a:p>
            <a:pPr marL="514350" lvl="0" indent="-488950" rtl="0">
              <a:lnSpc>
                <a:spcPct val="90000"/>
              </a:lnSpc>
              <a:spcBef>
                <a:spcPts val="1400"/>
              </a:spcBef>
              <a:spcAft>
                <a:spcPts val="0"/>
              </a:spcAft>
              <a:buSzPts val="1400"/>
              <a:buChar char="•"/>
            </a:pPr>
            <a:r>
              <a:rPr lang="en-US" sz="1300" dirty="0">
                <a:solidFill>
                  <a:srgbClr val="FFFFFF"/>
                </a:solidFill>
              </a:rPr>
              <a:t>Be yourself! Being a little nervous is okay and expected. It shows that you’re excited about the possibility of attending the program.</a:t>
            </a:r>
          </a:p>
        </p:txBody>
      </p:sp>
    </p:spTree>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243"/>
        <p:cNvGrpSpPr/>
        <p:nvPr/>
      </p:nvGrpSpPr>
      <p:grpSpPr>
        <a:xfrm>
          <a:off x="0" y="0"/>
          <a:ext cx="0" cy="0"/>
          <a:chOff x="0" y="0"/>
          <a:chExt cx="0" cy="0"/>
        </a:xfrm>
      </p:grpSpPr>
      <p:sp>
        <p:nvSpPr>
          <p:cNvPr id="122" name="Rectangle 121">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44" name="Google Shape;244;p40"/>
          <p:cNvSpPr txBox="1">
            <a:spLocks noGrp="1"/>
          </p:cNvSpPr>
          <p:nvPr>
            <p:ph type="title"/>
          </p:nvPr>
        </p:nvSpPr>
        <p:spPr>
          <a:xfrm>
            <a:off x="559671" y="1073231"/>
            <a:ext cx="2290568" cy="4711539"/>
          </a:xfrm>
          <a:prstGeom prst="rect">
            <a:avLst/>
          </a:prstGeom>
        </p:spPr>
        <p:txBody>
          <a:bodyPr spcFirstLastPara="1" lIns="91425" tIns="45700" rIns="91425" bIns="45700" anchor="ctr" anchorCtr="0">
            <a:normAutofit/>
          </a:bodyPr>
          <a:lstStyle/>
          <a:p>
            <a:pPr marL="0" lvl="0" indent="0" rtl="0">
              <a:spcBef>
                <a:spcPts val="0"/>
              </a:spcBef>
              <a:spcAft>
                <a:spcPts val="0"/>
              </a:spcAft>
              <a:buClr>
                <a:srgbClr val="3F3F3F"/>
              </a:buClr>
              <a:buSzPts val="4800"/>
              <a:buFont typeface="Calibri"/>
              <a:buNone/>
            </a:pPr>
            <a:r>
              <a:rPr lang="en-US" sz="2000" b="1">
                <a:solidFill>
                  <a:schemeClr val="accent1"/>
                </a:solidFill>
              </a:rPr>
              <a:t>Interviews: Use the opportunity to learn more</a:t>
            </a:r>
          </a:p>
        </p:txBody>
      </p:sp>
      <p:sp>
        <p:nvSpPr>
          <p:cNvPr id="124" name="Rectangle 123">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6" name="Rectangle 125">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28" name="Rectangle 127">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30" name="Rectangle 129">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5138" y="723898"/>
            <a:ext cx="5623962"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5" name="Google Shape;245;p40"/>
          <p:cNvSpPr txBox="1">
            <a:spLocks noGrp="1"/>
          </p:cNvSpPr>
          <p:nvPr>
            <p:ph idx="1"/>
          </p:nvPr>
        </p:nvSpPr>
        <p:spPr>
          <a:xfrm>
            <a:off x="3526971" y="1073231"/>
            <a:ext cx="4949687" cy="4711539"/>
          </a:xfrm>
          <a:prstGeom prst="rect">
            <a:avLst/>
          </a:prstGeom>
        </p:spPr>
        <p:txBody>
          <a:bodyPr spcFirstLastPara="1" lIns="0" tIns="45700" rIns="0" bIns="45700" anchorCtr="0">
            <a:normAutofit/>
          </a:bodyPr>
          <a:lstStyle/>
          <a:p>
            <a:pPr marL="514350" lvl="0" indent="-488950" rtl="0">
              <a:lnSpc>
                <a:spcPct val="90000"/>
              </a:lnSpc>
              <a:spcBef>
                <a:spcPts val="1400"/>
              </a:spcBef>
              <a:spcAft>
                <a:spcPts val="0"/>
              </a:spcAft>
              <a:buSzPts val="1400"/>
              <a:buChar char="•"/>
            </a:pPr>
            <a:r>
              <a:rPr lang="en-US" sz="1600">
                <a:solidFill>
                  <a:srgbClr val="FFFFFF"/>
                </a:solidFill>
              </a:rPr>
              <a:t>Learn everything you can about the success and well-being of current students. </a:t>
            </a:r>
          </a:p>
          <a:p>
            <a:pPr marL="914400" lvl="1" indent="-317500" rtl="0">
              <a:lnSpc>
                <a:spcPct val="90000"/>
              </a:lnSpc>
              <a:spcBef>
                <a:spcPts val="1400"/>
              </a:spcBef>
              <a:spcAft>
                <a:spcPts val="0"/>
              </a:spcAft>
              <a:buSzPts val="1400"/>
              <a:buChar char="○"/>
            </a:pPr>
            <a:r>
              <a:rPr lang="en-US">
                <a:solidFill>
                  <a:srgbClr val="FFFFFF"/>
                </a:solidFill>
              </a:rPr>
              <a:t>Ask current students what they like and dislike, what issues have come up in the past, how those issues have been resolved. </a:t>
            </a:r>
          </a:p>
          <a:p>
            <a:pPr marL="914400" lvl="1" indent="-317500" rtl="0">
              <a:lnSpc>
                <a:spcPct val="90000"/>
              </a:lnSpc>
              <a:spcBef>
                <a:spcPts val="1400"/>
              </a:spcBef>
              <a:spcAft>
                <a:spcPts val="0"/>
              </a:spcAft>
              <a:buSzPts val="1400"/>
              <a:buChar char="○"/>
            </a:pPr>
            <a:r>
              <a:rPr lang="en-US">
                <a:solidFill>
                  <a:srgbClr val="FFFFFF"/>
                </a:solidFill>
              </a:rPr>
              <a:t>How long do students typically spend in the program? Are students successful at finding jobs after graduation? In what kinds of careers?</a:t>
            </a:r>
          </a:p>
          <a:p>
            <a:pPr marL="914400" lvl="1" indent="-317500" rtl="0">
              <a:lnSpc>
                <a:spcPct val="90000"/>
              </a:lnSpc>
              <a:spcBef>
                <a:spcPts val="1400"/>
              </a:spcBef>
              <a:spcAft>
                <a:spcPts val="0"/>
              </a:spcAft>
              <a:buSzPts val="1400"/>
              <a:buChar char="○"/>
            </a:pPr>
            <a:r>
              <a:rPr lang="en-US">
                <a:solidFill>
                  <a:srgbClr val="FFFFFF"/>
                </a:solidFill>
              </a:rPr>
              <a:t>What opportunities for training or development are unique to this program?</a:t>
            </a:r>
          </a:p>
          <a:p>
            <a:pPr marL="457200" lvl="0" indent="-317500" rtl="0">
              <a:lnSpc>
                <a:spcPct val="90000"/>
              </a:lnSpc>
              <a:spcBef>
                <a:spcPts val="1400"/>
              </a:spcBef>
              <a:spcAft>
                <a:spcPts val="0"/>
              </a:spcAft>
              <a:buSzPts val="1400"/>
              <a:buChar char="•"/>
            </a:pPr>
            <a:r>
              <a:rPr lang="en-US" sz="1600">
                <a:solidFill>
                  <a:srgbClr val="FFFFFF"/>
                </a:solidFill>
              </a:rPr>
              <a:t>Keep your well-being in mind.</a:t>
            </a:r>
          </a:p>
          <a:p>
            <a:pPr marL="914400" lvl="1" indent="-317500" rtl="0">
              <a:lnSpc>
                <a:spcPct val="90000"/>
              </a:lnSpc>
              <a:spcBef>
                <a:spcPts val="1400"/>
              </a:spcBef>
              <a:spcAft>
                <a:spcPts val="0"/>
              </a:spcAft>
              <a:buSzPts val="1400"/>
              <a:buChar char="○"/>
            </a:pPr>
            <a:r>
              <a:rPr lang="en-US">
                <a:solidFill>
                  <a:srgbClr val="FFFFFF"/>
                </a:solidFill>
              </a:rPr>
              <a:t>Will you be comfortable living in this city for 2-6 years? Will you feel safe? </a:t>
            </a:r>
          </a:p>
          <a:p>
            <a:pPr marL="914400" lvl="1" indent="-317500" rtl="0">
              <a:lnSpc>
                <a:spcPct val="90000"/>
              </a:lnSpc>
              <a:spcBef>
                <a:spcPts val="1400"/>
              </a:spcBef>
              <a:spcAft>
                <a:spcPts val="0"/>
              </a:spcAft>
              <a:buSzPts val="1400"/>
              <a:buChar char="○"/>
            </a:pPr>
            <a:r>
              <a:rPr lang="en-US">
                <a:solidFill>
                  <a:srgbClr val="FFFFFF"/>
                </a:solidFill>
              </a:rPr>
              <a:t>It’s ok to consider constraints on location, especially if you’re responsible for other people. </a:t>
            </a:r>
          </a:p>
        </p:txBody>
      </p:sp>
    </p:spTree>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Acceptance</a:t>
            </a:r>
          </a:p>
        </p:txBody>
      </p:sp>
      <p:sp>
        <p:nvSpPr>
          <p:cNvPr id="3" name="Content Placeholder 2"/>
          <p:cNvSpPr>
            <a:spLocks noGrp="1"/>
          </p:cNvSpPr>
          <p:nvPr>
            <p:ph idx="1"/>
          </p:nvPr>
        </p:nvSpPr>
        <p:spPr>
          <a:xfrm>
            <a:off x="822959" y="1845734"/>
            <a:ext cx="7543801" cy="4297158"/>
          </a:xfrm>
        </p:spPr>
        <p:txBody>
          <a:bodyPr>
            <a:normAutofit lnSpcReduction="10000"/>
          </a:bodyPr>
          <a:lstStyle/>
          <a:p>
            <a:r>
              <a:rPr lang="en-US" dirty="0"/>
              <a:t>Accepted</a:t>
            </a:r>
          </a:p>
          <a:p>
            <a:pPr lvl="1"/>
            <a:r>
              <a:rPr lang="en-US" dirty="0"/>
              <a:t>How long do I  have to decide?</a:t>
            </a:r>
          </a:p>
          <a:p>
            <a:pPr lvl="2"/>
            <a:r>
              <a:rPr lang="en-US" dirty="0"/>
              <a:t>Standard Deadline: April 15</a:t>
            </a:r>
          </a:p>
          <a:p>
            <a:pPr lvl="1"/>
            <a:r>
              <a:rPr lang="en-US" dirty="0"/>
              <a:t>Notify programs where you interviewed of offers (they will generally also make you an offer, if similarly ranked, which might increase your salary)</a:t>
            </a:r>
          </a:p>
          <a:p>
            <a:pPr lvl="1">
              <a:spcBef>
                <a:spcPts val="600"/>
              </a:spcBef>
              <a:spcAft>
                <a:spcPts val="0"/>
              </a:spcAft>
              <a:buSzPts val="2000"/>
              <a:buChar char="○"/>
            </a:pPr>
            <a:r>
              <a:rPr lang="en-US" dirty="0"/>
              <a:t>Do not feel pressured to accept an offer early if you may have other options; do not accept </a:t>
            </a:r>
            <a:r>
              <a:rPr lang="en-US" i="1" dirty="0"/>
              <a:t>any</a:t>
            </a:r>
            <a:r>
              <a:rPr lang="en-US" dirty="0"/>
              <a:t> offer immediately.</a:t>
            </a:r>
          </a:p>
          <a:p>
            <a:pPr lvl="2">
              <a:spcBef>
                <a:spcPts val="600"/>
              </a:spcBef>
              <a:spcAft>
                <a:spcPts val="0"/>
              </a:spcAft>
              <a:buSzPts val="2000"/>
              <a:buChar char="○"/>
            </a:pPr>
            <a:r>
              <a:rPr lang="en-US" dirty="0"/>
              <a:t>But be courteous… once you know your decision, let programs know so they can reach out to their waitlist. </a:t>
            </a:r>
          </a:p>
          <a:p>
            <a:r>
              <a:rPr lang="en-US" dirty="0"/>
              <a:t>Wait Listed</a:t>
            </a:r>
          </a:p>
          <a:p>
            <a:pPr lvl="1"/>
            <a:r>
              <a:rPr lang="en-US" dirty="0"/>
              <a:t>Deadlines</a:t>
            </a:r>
          </a:p>
          <a:p>
            <a:pPr lvl="1"/>
            <a:r>
              <a:rPr lang="en-US" dirty="0"/>
              <a:t>Position/# on the list</a:t>
            </a:r>
          </a:p>
          <a:p>
            <a:endParaRPr lang="en-US" dirty="0"/>
          </a:p>
          <a:p>
            <a:endParaRPr lang="en-US" dirty="0"/>
          </a:p>
        </p:txBody>
      </p:sp>
    </p:spTree>
    <p:extLst>
      <p:ext uri="{BB962C8B-B14F-4D97-AF65-F5344CB8AC3E}">
        <p14:creationId xmlns:p14="http://schemas.microsoft.com/office/powerpoint/2010/main" val="142535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480DD14B-28BF-4408-860C-045837B97F0A}"/>
              </a:ext>
            </a:extLst>
          </p:cNvPr>
          <p:cNvSpPr>
            <a:spLocks noGrp="1" noChangeArrowheads="1"/>
          </p:cNvSpPr>
          <p:nvPr>
            <p:ph type="title"/>
          </p:nvPr>
        </p:nvSpPr>
        <p:spPr/>
        <p:txBody>
          <a:bodyPr/>
          <a:lstStyle/>
          <a:p>
            <a:pPr eaLnBrk="1" hangingPunct="1">
              <a:defRPr/>
            </a:pPr>
            <a:r>
              <a:rPr lang="en-US" altLang="en-US" sz="4000" dirty="0"/>
              <a:t>What happens if I am not accepted anywhere?</a:t>
            </a:r>
          </a:p>
        </p:txBody>
      </p:sp>
      <p:sp>
        <p:nvSpPr>
          <p:cNvPr id="102403" name="Rectangle 3">
            <a:extLst>
              <a:ext uri="{FF2B5EF4-FFF2-40B4-BE49-F238E27FC236}">
                <a16:creationId xmlns:a16="http://schemas.microsoft.com/office/drawing/2014/main" id="{F8D7771A-DA09-4649-81EF-792A6CFB2660}"/>
              </a:ext>
            </a:extLst>
          </p:cNvPr>
          <p:cNvSpPr>
            <a:spLocks noGrp="1" noChangeArrowheads="1"/>
          </p:cNvSpPr>
          <p:nvPr>
            <p:ph type="body" idx="1"/>
          </p:nvPr>
        </p:nvSpPr>
        <p:spPr>
          <a:xfrm>
            <a:off x="822959" y="1845734"/>
            <a:ext cx="7543801" cy="4426112"/>
          </a:xfrm>
        </p:spPr>
        <p:txBody>
          <a:bodyPr>
            <a:normAutofit/>
          </a:bodyPr>
          <a:lstStyle/>
          <a:p>
            <a:pPr>
              <a:defRPr/>
            </a:pPr>
            <a:r>
              <a:rPr lang="en-US" altLang="en-US" dirty="0"/>
              <a:t>Although this is disappointing, try not to be too discouraged.  Many qualified people are not accepted the first (or even second) time.</a:t>
            </a:r>
          </a:p>
          <a:p>
            <a:r>
              <a:rPr lang="en-US" dirty="0"/>
              <a:t>What now?</a:t>
            </a:r>
          </a:p>
          <a:p>
            <a:pPr lvl="2"/>
            <a:r>
              <a:rPr lang="en-US" sz="2000" dirty="0"/>
              <a:t>Reassess (goodness of fit for programs you’re applying to)</a:t>
            </a:r>
          </a:p>
          <a:p>
            <a:pPr lvl="2"/>
            <a:r>
              <a:rPr lang="en-US" sz="2000" dirty="0"/>
              <a:t>Gain more research experience</a:t>
            </a:r>
          </a:p>
          <a:p>
            <a:pPr lvl="2"/>
            <a:r>
              <a:rPr lang="en-US" sz="2000" dirty="0"/>
              <a:t>Reapply (possibly to other programs) next year</a:t>
            </a:r>
          </a:p>
          <a:p>
            <a:pPr lvl="2"/>
            <a:r>
              <a:rPr lang="en-US" sz="2000" dirty="0"/>
              <a:t>Apply to a Master’s program before pursuing a doctoral degree</a:t>
            </a:r>
          </a:p>
          <a:p>
            <a:pPr lvl="2"/>
            <a:r>
              <a:rPr lang="en-US" sz="2000" dirty="0"/>
              <a:t>Get a full-time job in Psychology for one or two years, and then re-apply</a:t>
            </a:r>
          </a:p>
          <a:p>
            <a:pPr lvl="2"/>
            <a:r>
              <a:rPr lang="en-US" sz="2000" dirty="0"/>
              <a:t>Consider an alternative plan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4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24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29846" y="537365"/>
            <a:ext cx="7124700" cy="1143000"/>
          </a:xfrm>
          <a:noFill/>
        </p:spPr>
        <p:txBody>
          <a:bodyPr>
            <a:normAutofit fontScale="90000"/>
          </a:bodyPr>
          <a:lstStyle/>
          <a:p>
            <a:r>
              <a:rPr lang="en-US" dirty="0"/>
              <a:t>What type of program is right for me?</a:t>
            </a:r>
          </a:p>
        </p:txBody>
      </p:sp>
      <p:sp>
        <p:nvSpPr>
          <p:cNvPr id="27651" name="Rectangle 3"/>
          <p:cNvSpPr>
            <a:spLocks noGrp="1" noChangeArrowheads="1"/>
          </p:cNvSpPr>
          <p:nvPr>
            <p:ph idx="1"/>
          </p:nvPr>
        </p:nvSpPr>
        <p:spPr>
          <a:xfrm>
            <a:off x="457200" y="2133600"/>
            <a:ext cx="8077200" cy="4114800"/>
          </a:xfrm>
          <a:noFill/>
        </p:spPr>
        <p:txBody>
          <a:bodyPr>
            <a:noAutofit/>
          </a:bodyPr>
          <a:lstStyle/>
          <a:p>
            <a:pPr>
              <a:spcAft>
                <a:spcPts val="600"/>
              </a:spcAft>
            </a:pPr>
            <a:r>
              <a:rPr lang="en-US" sz="2800" dirty="0"/>
              <a:t>Talk to academic advisors and/or  professors</a:t>
            </a:r>
          </a:p>
          <a:p>
            <a:pPr>
              <a:spcAft>
                <a:spcPts val="600"/>
              </a:spcAft>
            </a:pPr>
            <a:r>
              <a:rPr lang="en-US" sz="2800" dirty="0"/>
              <a:t>Talk to those doing what you’re interested in</a:t>
            </a:r>
          </a:p>
          <a:p>
            <a:pPr>
              <a:spcAft>
                <a:spcPts val="600"/>
              </a:spcAft>
            </a:pPr>
            <a:r>
              <a:rPr lang="en-US" sz="2800" dirty="0"/>
              <a:t>Volunteer in different fields/settings/research labs  to better understand your options</a:t>
            </a:r>
          </a:p>
          <a:p>
            <a:pPr>
              <a:spcAft>
                <a:spcPts val="600"/>
              </a:spcAft>
            </a:pPr>
            <a:r>
              <a:rPr lang="en-US" sz="2800" dirty="0"/>
              <a:t>Check out the American Psychological Association link on graduate education</a:t>
            </a:r>
          </a:p>
          <a:p>
            <a:pPr lvl="1">
              <a:spcBef>
                <a:spcPts val="0"/>
              </a:spcBef>
              <a:spcAft>
                <a:spcPts val="600"/>
              </a:spcAft>
            </a:pPr>
            <a:r>
              <a:rPr lang="en-US" sz="2000" dirty="0">
                <a:solidFill>
                  <a:srgbClr val="FF0000"/>
                </a:solidFill>
              </a:rPr>
              <a:t>http://www.apa.org/education/grad/index.aspx</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BBDC8-8F43-465D-8DBD-8F083F411FA3}"/>
              </a:ext>
            </a:extLst>
          </p:cNvPr>
          <p:cNvSpPr>
            <a:spLocks noGrp="1"/>
          </p:cNvSpPr>
          <p:nvPr>
            <p:ph type="title"/>
          </p:nvPr>
        </p:nvSpPr>
        <p:spPr/>
        <p:txBody>
          <a:bodyPr/>
          <a:lstStyle/>
          <a:p>
            <a:r>
              <a:rPr lang="en-US" dirty="0"/>
              <a:t>Select Programs</a:t>
            </a:r>
          </a:p>
        </p:txBody>
      </p:sp>
      <p:sp>
        <p:nvSpPr>
          <p:cNvPr id="4" name="Content Placeholder 3">
            <a:extLst>
              <a:ext uri="{FF2B5EF4-FFF2-40B4-BE49-F238E27FC236}">
                <a16:creationId xmlns:a16="http://schemas.microsoft.com/office/drawing/2014/main" id="{564BCA17-913A-4641-9ADD-71A8DF7F00AC}"/>
              </a:ext>
            </a:extLst>
          </p:cNvPr>
          <p:cNvSpPr>
            <a:spLocks noGrp="1"/>
          </p:cNvSpPr>
          <p:nvPr>
            <p:ph idx="1"/>
          </p:nvPr>
        </p:nvSpPr>
        <p:spPr>
          <a:xfrm>
            <a:off x="822959" y="1845734"/>
            <a:ext cx="7543801" cy="4725662"/>
          </a:xfrm>
        </p:spPr>
        <p:txBody>
          <a:bodyPr>
            <a:normAutofit/>
          </a:bodyPr>
          <a:lstStyle/>
          <a:p>
            <a:r>
              <a:rPr lang="en-US" sz="3200" dirty="0"/>
              <a:t>Decide on a degree</a:t>
            </a:r>
          </a:p>
          <a:p>
            <a:pPr lvl="1"/>
            <a:r>
              <a:rPr lang="en-US" sz="2400" dirty="0"/>
              <a:t>MA, PhD, PsyD</a:t>
            </a:r>
          </a:p>
          <a:p>
            <a:r>
              <a:rPr lang="en-US" sz="3200" dirty="0"/>
              <a:t>Decide on area</a:t>
            </a:r>
          </a:p>
          <a:p>
            <a:pPr lvl="1"/>
            <a:r>
              <a:rPr lang="en-US" sz="2400" dirty="0"/>
              <a:t>Social/Personality, Clinical, Industrial/Organizational, Developmental, Cognitive, Quantitative, Counseling, School Counseling, Social Work, Forensic, Health, Community, Human Development, Psychiatry/Psychiatric Nursing, Behavioral Neuroscience, Animal Behavior, etc.</a:t>
            </a:r>
          </a:p>
        </p:txBody>
      </p:sp>
    </p:spTree>
    <p:extLst>
      <p:ext uri="{BB962C8B-B14F-4D97-AF65-F5344CB8AC3E}">
        <p14:creationId xmlns:p14="http://schemas.microsoft.com/office/powerpoint/2010/main" val="185193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F49AE-8840-4219-B095-10FAE7EA8CB8}"/>
              </a:ext>
            </a:extLst>
          </p:cNvPr>
          <p:cNvSpPr>
            <a:spLocks noGrp="1"/>
          </p:cNvSpPr>
          <p:nvPr>
            <p:ph type="title"/>
          </p:nvPr>
        </p:nvSpPr>
        <p:spPr/>
        <p:txBody>
          <a:bodyPr/>
          <a:lstStyle/>
          <a:p>
            <a:r>
              <a:rPr lang="en-US" dirty="0"/>
              <a:t>Select Programs</a:t>
            </a:r>
          </a:p>
        </p:txBody>
      </p:sp>
      <p:sp>
        <p:nvSpPr>
          <p:cNvPr id="3" name="Content Placeholder 2">
            <a:extLst>
              <a:ext uri="{FF2B5EF4-FFF2-40B4-BE49-F238E27FC236}">
                <a16:creationId xmlns:a16="http://schemas.microsoft.com/office/drawing/2014/main" id="{3D4DE0FE-A400-4DF0-9766-C947AE53FC90}"/>
              </a:ext>
            </a:extLst>
          </p:cNvPr>
          <p:cNvSpPr>
            <a:spLocks noGrp="1"/>
          </p:cNvSpPr>
          <p:nvPr>
            <p:ph idx="1"/>
          </p:nvPr>
        </p:nvSpPr>
        <p:spPr/>
        <p:txBody>
          <a:bodyPr>
            <a:normAutofit/>
          </a:bodyPr>
          <a:lstStyle/>
          <a:p>
            <a:r>
              <a:rPr lang="en-US" sz="2800" dirty="0"/>
              <a:t>Select schools</a:t>
            </a:r>
          </a:p>
          <a:p>
            <a:pPr lvl="1"/>
            <a:r>
              <a:rPr lang="en-US" b="1" dirty="0"/>
              <a:t>Department</a:t>
            </a:r>
            <a:r>
              <a:rPr lang="en-US" dirty="0"/>
              <a:t> not university rankings matter</a:t>
            </a:r>
          </a:p>
          <a:p>
            <a:pPr lvl="1"/>
            <a:r>
              <a:rPr lang="en-US" dirty="0"/>
              <a:t>Be sure to check the ranking of the specific department you plan to join, as it might be different from the general university ranking</a:t>
            </a:r>
          </a:p>
          <a:p>
            <a:pPr lvl="1"/>
            <a:r>
              <a:rPr lang="en-US" dirty="0"/>
              <a:t>For PhDs, the advisor is more important</a:t>
            </a:r>
          </a:p>
          <a:p>
            <a:r>
              <a:rPr lang="en-US" dirty="0"/>
              <a:t>Select about 15-20 potential programs based on their match with your academic record, research experience, research interests, and career goals</a:t>
            </a:r>
          </a:p>
          <a:p>
            <a:r>
              <a:rPr lang="en-US" dirty="0"/>
              <a:t>Narrow down the list based on faculty advisor fit</a:t>
            </a:r>
          </a:p>
          <a:p>
            <a:endParaRPr lang="en-US" dirty="0"/>
          </a:p>
        </p:txBody>
      </p:sp>
      <p:pic>
        <p:nvPicPr>
          <p:cNvPr id="4" name="Picture 2" descr="Cover of Graduate Study in Psychology, 2019 Edition (medium)">
            <a:extLst>
              <a:ext uri="{FF2B5EF4-FFF2-40B4-BE49-F238E27FC236}">
                <a16:creationId xmlns:a16="http://schemas.microsoft.com/office/drawing/2014/main" id="{5E8D2950-D05B-4E06-8A17-8277E9BE71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6646" y="79103"/>
            <a:ext cx="1790114" cy="2291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44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21635-9599-4815-90A7-F7B3EB8A3523}"/>
              </a:ext>
            </a:extLst>
          </p:cNvPr>
          <p:cNvSpPr>
            <a:spLocks noGrp="1"/>
          </p:cNvSpPr>
          <p:nvPr>
            <p:ph type="title"/>
          </p:nvPr>
        </p:nvSpPr>
        <p:spPr/>
        <p:txBody>
          <a:bodyPr/>
          <a:lstStyle/>
          <a:p>
            <a:r>
              <a:rPr lang="en-US" dirty="0"/>
              <a:t>Select Programs</a:t>
            </a:r>
          </a:p>
        </p:txBody>
      </p:sp>
      <p:sp>
        <p:nvSpPr>
          <p:cNvPr id="3" name="Content Placeholder 2">
            <a:extLst>
              <a:ext uri="{FF2B5EF4-FFF2-40B4-BE49-F238E27FC236}">
                <a16:creationId xmlns:a16="http://schemas.microsoft.com/office/drawing/2014/main" id="{E08F5470-FAD4-4F29-889E-FBF4E34C1597}"/>
              </a:ext>
            </a:extLst>
          </p:cNvPr>
          <p:cNvSpPr>
            <a:spLocks noGrp="1"/>
          </p:cNvSpPr>
          <p:nvPr>
            <p:ph idx="1"/>
          </p:nvPr>
        </p:nvSpPr>
        <p:spPr>
          <a:xfrm>
            <a:off x="822959" y="1845734"/>
            <a:ext cx="7543801" cy="4725662"/>
          </a:xfrm>
        </p:spPr>
        <p:txBody>
          <a:bodyPr>
            <a:normAutofit/>
          </a:bodyPr>
          <a:lstStyle/>
          <a:p>
            <a:r>
              <a:rPr lang="en-US" sz="2000" dirty="0"/>
              <a:t>Identify professors who share your research interests, read journal articles they authored</a:t>
            </a:r>
          </a:p>
          <a:p>
            <a:r>
              <a:rPr lang="en-US" sz="2000" dirty="0"/>
              <a:t>For programs on your initial list, review the program website and the research interests of faculty members. Identify programs where your research interests are compatible with 2-3 potential mentors, as an interest in working with multiple faculty will boost your likelihood of attracting interest from at least one of them. </a:t>
            </a:r>
          </a:p>
          <a:p>
            <a:r>
              <a:rPr lang="en-US" sz="2000" dirty="0"/>
              <a:t>Contact potential mentors to see whether they are accepting a new student during the next application cycle. If not, cut that potential mentor from your list. See more info here: </a:t>
            </a:r>
            <a:r>
              <a:rPr lang="en-US" sz="2000" dirty="0">
                <a:hlinkClick r:id="rId2"/>
              </a:rPr>
              <a:t>https://www.psychologytoday.com/us/blog/grad-school-guru/201410/emailing-future-phd-advisors</a:t>
            </a:r>
            <a:endParaRPr lang="en-US" sz="2000" dirty="0"/>
          </a:p>
          <a:p>
            <a:r>
              <a:rPr lang="en-US" sz="2000" dirty="0"/>
              <a:t>Narrow down your list with the goal of applying to 8-12 schools</a:t>
            </a:r>
            <a:endParaRPr lang="en-US" sz="1800" dirty="0"/>
          </a:p>
        </p:txBody>
      </p:sp>
    </p:spTree>
    <p:extLst>
      <p:ext uri="{BB962C8B-B14F-4D97-AF65-F5344CB8AC3E}">
        <p14:creationId xmlns:p14="http://schemas.microsoft.com/office/powerpoint/2010/main" val="238918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9F6D5-344D-4B47-831C-E75DEB1BADC9}"/>
              </a:ext>
            </a:extLst>
          </p:cNvPr>
          <p:cNvSpPr>
            <a:spLocks noGrp="1"/>
          </p:cNvSpPr>
          <p:nvPr>
            <p:ph type="title"/>
          </p:nvPr>
        </p:nvSpPr>
        <p:spPr/>
        <p:txBody>
          <a:bodyPr/>
          <a:lstStyle/>
          <a:p>
            <a:r>
              <a:rPr lang="en-US" dirty="0"/>
              <a:t>The PhD Advisor</a:t>
            </a:r>
          </a:p>
        </p:txBody>
      </p:sp>
      <p:sp>
        <p:nvSpPr>
          <p:cNvPr id="3" name="Content Placeholder 2">
            <a:extLst>
              <a:ext uri="{FF2B5EF4-FFF2-40B4-BE49-F238E27FC236}">
                <a16:creationId xmlns:a16="http://schemas.microsoft.com/office/drawing/2014/main" id="{F4EF6C1F-349C-4538-9B08-E0CB8D9EFD7A}"/>
              </a:ext>
            </a:extLst>
          </p:cNvPr>
          <p:cNvSpPr>
            <a:spLocks noGrp="1"/>
          </p:cNvSpPr>
          <p:nvPr>
            <p:ph idx="1"/>
          </p:nvPr>
        </p:nvSpPr>
        <p:spPr/>
        <p:txBody>
          <a:bodyPr/>
          <a:lstStyle/>
          <a:p>
            <a:r>
              <a:rPr lang="en-US" dirty="0"/>
              <a:t>What’s a good advisor?</a:t>
            </a:r>
          </a:p>
          <a:p>
            <a:pPr lvl="1"/>
            <a:r>
              <a:rPr lang="en-US" dirty="0"/>
              <a:t>Personality fit</a:t>
            </a:r>
          </a:p>
          <a:p>
            <a:pPr lvl="1"/>
            <a:r>
              <a:rPr lang="en-US" dirty="0"/>
              <a:t>Mentoring style match (understand lab structure, talk to current grad students)</a:t>
            </a:r>
          </a:p>
          <a:p>
            <a:pPr lvl="1"/>
            <a:r>
              <a:rPr lang="en-US" dirty="0"/>
              <a:t>Research interest fit</a:t>
            </a:r>
          </a:p>
          <a:p>
            <a:pPr lvl="1"/>
            <a:r>
              <a:rPr lang="en-US" dirty="0"/>
              <a:t>Fit with other lab members</a:t>
            </a:r>
          </a:p>
          <a:p>
            <a:pPr lvl="1"/>
            <a:r>
              <a:rPr lang="en-US" dirty="0"/>
              <a:t>Active lab/ active research program</a:t>
            </a:r>
          </a:p>
          <a:p>
            <a:pPr lvl="1"/>
            <a:r>
              <a:rPr lang="en-US" dirty="0"/>
              <a:t>Experience and placement of previous grad students, but earlier career stage of advisor is not necessarily worse</a:t>
            </a:r>
          </a:p>
          <a:p>
            <a:endParaRPr lang="en-US" dirty="0"/>
          </a:p>
        </p:txBody>
      </p:sp>
    </p:spTree>
    <p:extLst>
      <p:ext uri="{BB962C8B-B14F-4D97-AF65-F5344CB8AC3E}">
        <p14:creationId xmlns:p14="http://schemas.microsoft.com/office/powerpoint/2010/main" val="46066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3FEC-51B2-40AA-B346-8E70BC03210A}"/>
              </a:ext>
            </a:extLst>
          </p:cNvPr>
          <p:cNvSpPr>
            <a:spLocks noGrp="1"/>
          </p:cNvSpPr>
          <p:nvPr>
            <p:ph type="title"/>
          </p:nvPr>
        </p:nvSpPr>
        <p:spPr/>
        <p:txBody>
          <a:bodyPr/>
          <a:lstStyle/>
          <a:p>
            <a:r>
              <a:rPr lang="en-US" dirty="0"/>
              <a:t>Application Requirements</a:t>
            </a:r>
          </a:p>
        </p:txBody>
      </p:sp>
      <p:sp>
        <p:nvSpPr>
          <p:cNvPr id="3" name="Content Placeholder 2">
            <a:extLst>
              <a:ext uri="{FF2B5EF4-FFF2-40B4-BE49-F238E27FC236}">
                <a16:creationId xmlns:a16="http://schemas.microsoft.com/office/drawing/2014/main" id="{F3B5149D-C24F-4825-ADE5-3EBF4A32132F}"/>
              </a:ext>
            </a:extLst>
          </p:cNvPr>
          <p:cNvSpPr>
            <a:spLocks noGrp="1"/>
          </p:cNvSpPr>
          <p:nvPr>
            <p:ph idx="1"/>
          </p:nvPr>
        </p:nvSpPr>
        <p:spPr>
          <a:xfrm>
            <a:off x="822959" y="1845733"/>
            <a:ext cx="7543801" cy="4566789"/>
          </a:xfrm>
        </p:spPr>
        <p:txBody>
          <a:bodyPr>
            <a:normAutofit/>
          </a:bodyPr>
          <a:lstStyle/>
          <a:p>
            <a:r>
              <a:rPr lang="en-US" sz="3200" dirty="0"/>
              <a:t>GPA (*exceptions apply)</a:t>
            </a:r>
          </a:p>
          <a:p>
            <a:r>
              <a:rPr lang="en-US" sz="3200" dirty="0"/>
              <a:t>GRE Tests (*check if required)</a:t>
            </a:r>
          </a:p>
          <a:p>
            <a:r>
              <a:rPr lang="en-US" sz="3200" dirty="0"/>
              <a:t>Research Experience</a:t>
            </a:r>
          </a:p>
          <a:p>
            <a:r>
              <a:rPr lang="en-US" sz="3200" dirty="0"/>
              <a:t>CV/ Resume</a:t>
            </a:r>
          </a:p>
          <a:p>
            <a:r>
              <a:rPr lang="en-US" sz="3200" dirty="0"/>
              <a:t>Personal Statement</a:t>
            </a:r>
          </a:p>
          <a:p>
            <a:r>
              <a:rPr lang="en-US" sz="3200" dirty="0"/>
              <a:t>Recommendation Letters</a:t>
            </a:r>
          </a:p>
          <a:p>
            <a:r>
              <a:rPr lang="en-US" sz="3200" dirty="0"/>
              <a:t>The Interview</a:t>
            </a:r>
          </a:p>
        </p:txBody>
      </p:sp>
    </p:spTree>
    <p:extLst>
      <p:ext uri="{BB962C8B-B14F-4D97-AF65-F5344CB8AC3E}">
        <p14:creationId xmlns:p14="http://schemas.microsoft.com/office/powerpoint/2010/main" val="3779058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A6FF-8423-46FB-A581-919AE2AE6022}"/>
              </a:ext>
            </a:extLst>
          </p:cNvPr>
          <p:cNvSpPr>
            <a:spLocks noGrp="1"/>
          </p:cNvSpPr>
          <p:nvPr>
            <p:ph type="title"/>
          </p:nvPr>
        </p:nvSpPr>
        <p:spPr/>
        <p:txBody>
          <a:bodyPr/>
          <a:lstStyle/>
          <a:p>
            <a:r>
              <a:rPr lang="en-US" dirty="0"/>
              <a:t>How important are non-objective admission criteria?</a:t>
            </a:r>
          </a:p>
        </p:txBody>
      </p:sp>
      <p:sp>
        <p:nvSpPr>
          <p:cNvPr id="3" name="Content Placeholder 2">
            <a:extLst>
              <a:ext uri="{FF2B5EF4-FFF2-40B4-BE49-F238E27FC236}">
                <a16:creationId xmlns:a16="http://schemas.microsoft.com/office/drawing/2014/main" id="{929A4DD3-4465-4E87-AADE-A4424710A7A3}"/>
              </a:ext>
            </a:extLst>
          </p:cNvPr>
          <p:cNvSpPr>
            <a:spLocks noGrp="1"/>
          </p:cNvSpPr>
          <p:nvPr>
            <p:ph idx="1"/>
          </p:nvPr>
        </p:nvSpPr>
        <p:spPr/>
        <p:txBody>
          <a:bodyPr/>
          <a:lstStyle/>
          <a:p>
            <a:endParaRPr lang="en-US"/>
          </a:p>
        </p:txBody>
      </p:sp>
      <p:pic>
        <p:nvPicPr>
          <p:cNvPr id="4" name="Picture 6" descr="table copy">
            <a:extLst>
              <a:ext uri="{FF2B5EF4-FFF2-40B4-BE49-F238E27FC236}">
                <a16:creationId xmlns:a16="http://schemas.microsoft.com/office/drawing/2014/main" id="{BF1A2510-C63F-455D-9A59-5B65EEF2513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457200" y="2286000"/>
            <a:ext cx="8170863" cy="35671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77192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1342</TotalTime>
  <Words>2416</Words>
  <Application>Microsoft Macintosh PowerPoint</Application>
  <PresentationFormat>On-screen Show (4:3)</PresentationFormat>
  <Paragraphs>214</Paragraphs>
  <Slides>26</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Calibri Light</vt:lpstr>
      <vt:lpstr>Gill Sans MT</vt:lpstr>
      <vt:lpstr>Wingdings 2</vt:lpstr>
      <vt:lpstr>Retrospect</vt:lpstr>
      <vt:lpstr>Dividend</vt:lpstr>
      <vt:lpstr>Tips for Applying to Graduate School</vt:lpstr>
      <vt:lpstr>Start planning early</vt:lpstr>
      <vt:lpstr>What type of program is right for me?</vt:lpstr>
      <vt:lpstr>Select Programs</vt:lpstr>
      <vt:lpstr>Select Programs</vt:lpstr>
      <vt:lpstr>Select Programs</vt:lpstr>
      <vt:lpstr>The PhD Advisor</vt:lpstr>
      <vt:lpstr>Application Requirements</vt:lpstr>
      <vt:lpstr>How important are non-objective admission criteria?</vt:lpstr>
      <vt:lpstr>GPA</vt:lpstr>
      <vt:lpstr>Graduate Record Examination (GRE)</vt:lpstr>
      <vt:lpstr>Get Prior Research Experience</vt:lpstr>
      <vt:lpstr>CV</vt:lpstr>
      <vt:lpstr>Personal Statement</vt:lpstr>
      <vt:lpstr>Personal Statement</vt:lpstr>
      <vt:lpstr>Personal Statement DOs</vt:lpstr>
      <vt:lpstr>Personal Statement DOs</vt:lpstr>
      <vt:lpstr>Personal Statement DONTs</vt:lpstr>
      <vt:lpstr>Personal Statement DONTs</vt:lpstr>
      <vt:lpstr>Recommendation Letters</vt:lpstr>
      <vt:lpstr>Recommendation Letters</vt:lpstr>
      <vt:lpstr>Interviews </vt:lpstr>
      <vt:lpstr>Interviews: Put your best foot forward</vt:lpstr>
      <vt:lpstr>Interviews: Use the opportunity to learn more</vt:lpstr>
      <vt:lpstr>Acceptance</vt:lpstr>
      <vt:lpstr>What happens if I am not accepted anywhere?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to Graduate School</dc:title>
  <dc:creator>Rodica Damian</dc:creator>
  <cp:lastModifiedBy>Hoff, Kevin A</cp:lastModifiedBy>
  <cp:revision>39</cp:revision>
  <dcterms:created xsi:type="dcterms:W3CDTF">2019-03-14T03:04:08Z</dcterms:created>
  <dcterms:modified xsi:type="dcterms:W3CDTF">2021-03-29T02:27:27Z</dcterms:modified>
</cp:coreProperties>
</file>