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326" r:id="rId2"/>
    <p:sldId id="327" r:id="rId3"/>
    <p:sldId id="353"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83" autoAdjust="0"/>
    <p:restoredTop sz="94660"/>
  </p:normalViewPr>
  <p:slideViewPr>
    <p:cSldViewPr snapToGrid="0">
      <p:cViewPr varScale="1">
        <p:scale>
          <a:sx n="124" d="100"/>
          <a:sy n="124" d="100"/>
        </p:scale>
        <p:origin x="432" y="16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9CAB-79D0-4FA5-AA51-913F10F4108A}" type="datetimeFigureOut">
              <a:rPr lang="en-US" smtClean="0"/>
              <a:pPr/>
              <a:t>3/29/21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1EC4E-1322-47C7-9B44-5577B5972F3D}" type="slidenum">
              <a:rPr lang="en-US" smtClean="0"/>
              <a:pPr/>
              <a:t>‹#›</a:t>
            </a:fld>
            <a:endParaRPr lang="en-US"/>
          </a:p>
        </p:txBody>
      </p:sp>
    </p:spTree>
    <p:extLst>
      <p:ext uri="{BB962C8B-B14F-4D97-AF65-F5344CB8AC3E}">
        <p14:creationId xmlns:p14="http://schemas.microsoft.com/office/powerpoint/2010/main" val="178756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5957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have provided some information here about Kaplan, but other companies are useful as well. Such as Princeton Review</a:t>
            </a:r>
          </a:p>
          <a:p>
            <a:endParaRPr lang="en-US" dirty="0"/>
          </a:p>
          <a:p>
            <a:r>
              <a:rPr lang="en-US" dirty="0"/>
              <a:t>https://www.princetonreview.com/</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64832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May also need to reconsider taking these exams early as you may want to retake them</a:t>
            </a:r>
          </a:p>
          <a:p>
            <a:endParaRPr lang="en-US" dirty="0"/>
          </a:p>
          <a:p>
            <a:r>
              <a:rPr lang="en-US" b="1" dirty="0"/>
              <a:t>RO: the precise info included on this slide is unclear – were you planning to explain each line?</a:t>
            </a:r>
          </a:p>
          <a:p>
            <a:r>
              <a:rPr lang="en-US" b="0" dirty="0"/>
              <a:t>I</a:t>
            </a:r>
            <a:r>
              <a:rPr lang="en-US" b="0" baseline="0" dirty="0"/>
              <a:t> added some info in the table headers to indicate that ETS will offer GRE fee reductions for college seniors and college graduates who are seeking to take the GRE. Hopefully that provides some clarity</a:t>
            </a:r>
            <a:endParaRPr lang="en-US" b="0"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263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 Gates </a:t>
            </a:r>
            <a:r>
              <a:rPr lang="en-US" dirty="0" err="1"/>
              <a:t>Millenium</a:t>
            </a:r>
            <a:r>
              <a:rPr lang="en-US" dirty="0"/>
              <a:t> Scholars Foundation Program begins for HS seniors, but if you applied and are one of the </a:t>
            </a:r>
            <a:r>
              <a:rPr lang="en-US" dirty="0" err="1"/>
              <a:t>receipients</a:t>
            </a:r>
            <a:r>
              <a:rPr lang="en-US" dirty="0"/>
              <a:t> prior to entering your freshman college year, you are eligible for financial assistance during the graduate school application process and eligible for a fellowship as well.</a:t>
            </a:r>
          </a:p>
          <a:p>
            <a:endParaRPr lang="en-US" dirty="0"/>
          </a:p>
          <a:p>
            <a:r>
              <a:rPr lang="en-US" dirty="0"/>
              <a:t>Veteran’s Affairs offers several grants, scholarships, and assistance for undergraduate and graduate education for Servicemembers and their </a:t>
            </a:r>
            <a:r>
              <a:rPr lang="en-US" dirty="0" err="1"/>
              <a:t>famiies</a:t>
            </a:r>
            <a:r>
              <a:rPr lang="en-US" dirty="0"/>
              <a:t>.</a:t>
            </a:r>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0387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These are UH fees, but may need to also consider fees from other Universities and colleges</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2241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2018: A total of 543 departments provided information about application fees required of prospective students by the institution. </a:t>
            </a:r>
            <a:r>
              <a:rPr lang="en-US" sz="1200" b="1" i="0" kern="1200" dirty="0">
                <a:solidFill>
                  <a:schemeClr val="tx1"/>
                </a:solidFill>
                <a:effectLst/>
                <a:latin typeface="+mn-lt"/>
                <a:ea typeface="+mn-ea"/>
                <a:cs typeface="+mn-cs"/>
              </a:rPr>
              <a:t>These fees ranged in dollars from $0 to $125 per application in 2018</a:t>
            </a:r>
            <a:r>
              <a:rPr lang="en-US" sz="1200" b="0" i="0" kern="1200" dirty="0">
                <a:solidFill>
                  <a:schemeClr val="tx1"/>
                </a:solidFill>
                <a:effectLst/>
                <a:latin typeface="+mn-lt"/>
                <a:ea typeface="+mn-ea"/>
                <a:cs typeface="+mn-cs"/>
              </a:rPr>
              <a:t>, with a mean of $57 (SD=$24.53) and a median of $55 as was also reported in 2017.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2017: A total of 560 departments provided information about application fees required of prospective students by the institution. </a:t>
            </a:r>
            <a:r>
              <a:rPr lang="en-US" sz="1200" b="1" i="0" kern="1200" dirty="0">
                <a:solidFill>
                  <a:schemeClr val="tx1"/>
                </a:solidFill>
                <a:effectLst/>
                <a:latin typeface="+mn-lt"/>
                <a:ea typeface="+mn-ea"/>
                <a:cs typeface="+mn-cs"/>
              </a:rPr>
              <a:t>These fees ranged in dollars from $0 to $125 per application in 2017</a:t>
            </a:r>
            <a:r>
              <a:rPr lang="en-US" sz="1200" b="0" i="0" kern="1200" dirty="0">
                <a:solidFill>
                  <a:schemeClr val="tx1"/>
                </a:solidFill>
                <a:effectLst/>
                <a:latin typeface="+mn-lt"/>
                <a:ea typeface="+mn-ea"/>
                <a:cs typeface="+mn-cs"/>
              </a:rPr>
              <a:t>, with a mean of $57 (SD=$22.94) and a median of $55. In 2016, the mean application fee was $56 (SD=$22.80).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Year by year, the application fee is pretty stable, so we can expect something similar in the next couple of years. But it is usually recommended to apply to about 10 programs</a:t>
            </a:r>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6949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 will start receiving invitations to come for an interview! Get ready to accrue some frequent flyer miles! Although occasionally a program may be able to help defray the costs of your interview travel, it is most likely the case that you will need to pay for all travel expenses on your own. Once you hear about an interview, you will probably get some details from the program about ways that they can help you make your travel as easy as possible. Many programs will have someone take you to/from the airport, and most all will give you the opportunity to stay with a graduate student to eliminate hotel expenses. Helpful hint: flights are commonly delayed in Winter, and luggage is lost frequently! Plan to wear a suit on your interview, and consider packing it in your overhead bag! </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53483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6663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66626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While clinical psychology may show pretty expensive tuition, students often receive one of the following: TAship, RAship, or Research Fellowship funding and lower their tuition dramatically, often fully funded. More on this in the next slide!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is important to note that these annual tuition costs are simply (median) averages and, depending on the school and program you choose, your costs may be lower or higher. Choosing between a public and private school may also influence your tuition rate, as private schools are usually more expensive. The cost to obtain a psychology degree online may also vary by school and program</a:t>
            </a:r>
            <a:endParaRPr lang="en-US" dirty="0"/>
          </a:p>
          <a:p>
            <a:endParaRPr lang="en-US" dirty="0"/>
          </a:p>
          <a:p>
            <a:r>
              <a:rPr lang="en-US" dirty="0"/>
              <a:t>https://nces.ed.gov/collegenavigator/</a:t>
            </a:r>
          </a:p>
          <a:p>
            <a:endParaRPr lang="en-US" dirty="0"/>
          </a:p>
          <a:p>
            <a:r>
              <a:rPr lang="en-US" dirty="0"/>
              <a:t>https://www.uhcl.edu/costs-aid/tuition/</a:t>
            </a:r>
          </a:p>
          <a:p>
            <a:endParaRPr lang="en-US" dirty="0"/>
          </a:p>
          <a:p>
            <a:r>
              <a:rPr lang="en-US" dirty="0"/>
              <a:t>https://www.uh.edu/class/psychology/clinical-psych/admissions/</a:t>
            </a:r>
          </a:p>
          <a:p>
            <a:endParaRPr lang="en-US" dirty="0"/>
          </a:p>
          <a:p>
            <a:r>
              <a:rPr lang="en-US" dirty="0"/>
              <a:t>https://hbu.edu/college-of-education-and-behavioral-sciences/department-of-psychology/graduate-program-campus-map-master-of-arts-in-psychology/</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07914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Stipend may change year to year depending on grant funding as well and may be different from lab to lab</a:t>
            </a:r>
          </a:p>
          <a:p>
            <a:endParaRPr lang="en-US" dirty="0"/>
          </a:p>
          <a:p>
            <a:r>
              <a:rPr lang="en-US" dirty="0"/>
              <a:t>It is uncommon for PsyD programs to offer tuition remission or help with funding, but you can still apply for FAFSA and other sources of funding.</a:t>
            </a:r>
          </a:p>
          <a:p>
            <a:endParaRPr lang="en-US" dirty="0"/>
          </a:p>
          <a:p>
            <a:r>
              <a:rPr lang="en-US" dirty="0"/>
              <a:t>Phdstipends.com is a great tool that students use to enter what they earn/receive in numerous fields</a:t>
            </a:r>
          </a:p>
          <a:p>
            <a:endParaRPr lang="en-US" dirty="0"/>
          </a:p>
          <a:p>
            <a:r>
              <a:rPr lang="en-US" dirty="0"/>
              <a:t>Baylor is one of very few that offer stipends/tuition remission for their students</a:t>
            </a:r>
          </a:p>
          <a:p>
            <a:r>
              <a:rPr lang="en-US" dirty="0"/>
              <a:t>https://www.baylor.edu/psychologyneuroscience/index.php?id=946290</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4544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a:t>This part of the presentation will focus on the financial aspect of graduate school. It is organized so that we tackle important financial decisions in a chronological order from deciding whether graduate school is affordable to the application and interview process to making a decision as to which program is the best fit. I will talk about decisions and resources that are at your dispense at each step of the way.</a:t>
            </a:r>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51639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4587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75982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Given the limited stipend and increased costs of a PsyD, you might have to weigh the cost-benefit of finishing earlier but having a higher loan debt upon graduating.</a:t>
            </a:r>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690028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https://www.bankrate.com/calculators/savings/moving-cost-of-living-calculator.aspx</a:t>
            </a:r>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21350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884955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882584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0933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8CE1C-46F0-9943-B61E-8191183B3AD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1340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a:t>Graduate students have plenty of loan options once they arrive to grad school. </a:t>
            </a:r>
          </a:p>
          <a:p>
            <a:r>
              <a:rPr lang="en-US" baseline="0" dirty="0"/>
              <a:t>The first is the Direct Unsubsidized Loan. Graduate students are </a:t>
            </a:r>
            <a:r>
              <a:rPr lang="en-US" b="1" baseline="0" dirty="0"/>
              <a:t>not eligible for subsidized loans</a:t>
            </a:r>
            <a:r>
              <a:rPr lang="en-US" baseline="0" dirty="0"/>
              <a:t> in which the government pays your interest while you attend school at least ½ time. </a:t>
            </a:r>
          </a:p>
          <a:p>
            <a:pPr marL="171450" indent="-171450">
              <a:buFont typeface="Arial" panose="020B0604020202020204" pitchFamily="34" charset="0"/>
              <a:buChar char="•"/>
            </a:pPr>
            <a:r>
              <a:rPr lang="en-US" baseline="0" dirty="0"/>
              <a:t>There is no need to show that you need financial assistance</a:t>
            </a:r>
          </a:p>
          <a:p>
            <a:pPr marL="171450" indent="-171450">
              <a:buFont typeface="Arial" panose="020B0604020202020204" pitchFamily="34" charset="0"/>
              <a:buChar char="•"/>
            </a:pPr>
            <a:r>
              <a:rPr lang="en-US" baseline="0" dirty="0"/>
              <a:t>No need to pay until after your grace period ends (usually 6 months post-graduation), but </a:t>
            </a:r>
            <a:r>
              <a:rPr lang="en-US" u="sng" baseline="0" dirty="0"/>
              <a:t>your interest accrues throughout</a:t>
            </a:r>
            <a:r>
              <a:rPr lang="en-US" baseline="0" dirty="0"/>
              <a:t>.</a:t>
            </a:r>
          </a:p>
          <a:p>
            <a:pPr marL="171450" indent="-171450">
              <a:buFont typeface="Arial" panose="020B0604020202020204" pitchFamily="34" charset="0"/>
              <a:buChar char="•"/>
            </a:pPr>
            <a:r>
              <a:rPr lang="en-US" baseline="0" dirty="0"/>
              <a:t>However, there are limits to how much you can borrow each year and cumulatively.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next is a Direct Plus Loan</a:t>
            </a:r>
          </a:p>
          <a:p>
            <a:pPr marL="171450" indent="-171450">
              <a:buFont typeface="Arial" panose="020B0604020202020204" pitchFamily="34" charset="0"/>
              <a:buChar char="•"/>
            </a:pPr>
            <a:r>
              <a:rPr lang="en-US" baseline="0" dirty="0"/>
              <a:t>This loan depends on your credit score/history</a:t>
            </a:r>
          </a:p>
          <a:p>
            <a:pPr marL="171450" indent="-171450">
              <a:buFont typeface="Arial" panose="020B0604020202020204" pitchFamily="34" charset="0"/>
              <a:buChar char="•"/>
            </a:pPr>
            <a:r>
              <a:rPr lang="en-US" baseline="0" dirty="0"/>
              <a:t>Allows a parent to cosign for the loan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There are also private loans that you can seek through lending institutions, but their interest rates and repayment plans will vary. Often not the greatest choice since they usually offer higher interest rates.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https://studentaid.ed.gov/sa/types/loans</a:t>
            </a:r>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64819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0" dirty="0"/>
              <a:t>But we can’t forget about paying back our loans! Thankfully, there are some options that</a:t>
            </a:r>
            <a:r>
              <a:rPr lang="en-US" b="0" baseline="0" dirty="0"/>
              <a:t> are unique to psychologists. Given that some of you may be interested in joining the public health force, you are eligible for some loan forgiveness or modified repayment plans.</a:t>
            </a:r>
          </a:p>
          <a:p>
            <a:endParaRPr lang="en-US" b="0" baseline="0" dirty="0"/>
          </a:p>
          <a:p>
            <a:r>
              <a:rPr lang="en-US" b="0" dirty="0"/>
              <a:t>https://nhsc.hrsa.gov/downloads/loan-repayment/nhsc-LRP-application-program-guidance.pdf</a:t>
            </a:r>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2091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I am going to just point a few that are available, but it worthwhile doing a search and see if there is anything else that you think fits. The idea is to apply to as many as you can. Some applications are short and sweet and worth the effort, others may take more time but you may reap bigger awards.</a:t>
            </a:r>
          </a:p>
          <a:p>
            <a:endParaRPr lang="en-US" dirty="0"/>
          </a:p>
          <a:p>
            <a:r>
              <a:rPr lang="en-US" dirty="0"/>
              <a:t>While no list is exhaustive, here is a snapshot of a few scholarships that may be applicable to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www.apa.org</a:t>
            </a:r>
            <a:r>
              <a:rPr lang="en-US" dirty="0"/>
              <a:t>/about/awards/index</a:t>
            </a:r>
          </a:p>
          <a:p>
            <a:endParaRPr lang="en-US" dirty="0"/>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3198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a:t>These are just some that are directed towards ethnic minority students who are seeking to continue their education or current graduate students who need financial support for research and travel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www.nasponline.org</a:t>
            </a:r>
            <a:r>
              <a:rPr lang="en-US" dirty="0"/>
              <a:t>/membership-and-community/awards-scholarships-and-grants/minority-scholarship-program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www.apa.org</a:t>
            </a:r>
            <a:r>
              <a:rPr lang="en-US" dirty="0"/>
              <a:t>/about/awards/index</a:t>
            </a:r>
          </a:p>
          <a:p>
            <a:endParaRPr lang="en-US" dirty="0"/>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12327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These awards are specifically for women who are seeking to continue their education beyond a BA/BS, or for current graduate students seeking financial support for research and travel.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www.apa.org</a:t>
            </a:r>
            <a:r>
              <a:rPr lang="en-US" dirty="0"/>
              <a:t>/about/awards/index</a:t>
            </a:r>
          </a:p>
          <a:p>
            <a:endParaRPr lang="en-US" dirty="0"/>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3674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These are some scholarship opportunities for students who are interested in LGBTQ studies. These scholarships help with research and travel assistance</a:t>
            </a:r>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4726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Servicemembers and their families also have a wide range of scholarship opportunities to help with tuition, moving, books and supplies</a:t>
            </a:r>
          </a:p>
          <a:p>
            <a:endParaRPr lang="en-US" dirty="0"/>
          </a:p>
          <a:p>
            <a:r>
              <a:rPr lang="en-US" dirty="0"/>
              <a:t>https://</a:t>
            </a:r>
            <a:r>
              <a:rPr lang="en-US" dirty="0" err="1"/>
              <a:t>explore.va.gov</a:t>
            </a:r>
            <a:r>
              <a:rPr lang="en-US" dirty="0"/>
              <a:t>/education-training/scholarships-grants</a:t>
            </a:r>
          </a:p>
          <a:p>
            <a:r>
              <a:rPr lang="en-US" dirty="0"/>
              <a:t>https://</a:t>
            </a:r>
            <a:r>
              <a:rPr lang="en-US" dirty="0" err="1"/>
              <a:t>www.gograd.org</a:t>
            </a:r>
            <a:r>
              <a:rPr lang="en-US" dirty="0"/>
              <a:t>/financial-aid/scholarships/military-veterans/</a:t>
            </a:r>
          </a:p>
          <a:p>
            <a:r>
              <a:rPr lang="en-US" dirty="0"/>
              <a:t>https://</a:t>
            </a:r>
            <a:r>
              <a:rPr lang="en-US" dirty="0" err="1"/>
              <a:t>studentaid.ed.gov</a:t>
            </a:r>
            <a:r>
              <a:rPr lang="en-US" dirty="0"/>
              <a:t>/</a:t>
            </a:r>
            <a:r>
              <a:rPr lang="en-US" dirty="0" err="1"/>
              <a:t>sa</a:t>
            </a:r>
            <a:r>
              <a:rPr lang="en-US" dirty="0"/>
              <a:t>/types/grants-scholarships/</a:t>
            </a:r>
            <a:r>
              <a:rPr lang="en-US" dirty="0" err="1"/>
              <a:t>iraq</a:t>
            </a:r>
            <a:r>
              <a:rPr lang="en-US" dirty="0"/>
              <a:t>-</a:t>
            </a:r>
            <a:r>
              <a:rPr lang="en-US" dirty="0" err="1"/>
              <a:t>afghanistan</a:t>
            </a:r>
            <a:r>
              <a:rPr lang="en-US" dirty="0"/>
              <a:t>-service</a:t>
            </a:r>
          </a:p>
          <a:p>
            <a:endParaRPr lang="en-US" dirty="0"/>
          </a:p>
        </p:txBody>
      </p:sp>
      <p:sp>
        <p:nvSpPr>
          <p:cNvPr id="4" name="Slide Number Placeholder 3"/>
          <p:cNvSpPr>
            <a:spLocks noGrp="1"/>
          </p:cNvSpPr>
          <p:nvPr>
            <p:ph type="sldNum" sz="quarter" idx="10"/>
          </p:nvPr>
        </p:nvSpPr>
        <p:spPr/>
        <p:txBody>
          <a:bodyPr/>
          <a:lstStyle/>
          <a:p>
            <a:fld id="{2C38CE1C-46F0-9943-B61E-8191183B3A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364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C8102E">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C8102E">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C8102E">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C8102E">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C8102E">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C8102E">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C8102E">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C8102E">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C8102E">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C8102E">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493008"/>
            <a:ext cx="212598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9" name="Footer Placeholder 8"/>
          <p:cNvSpPr>
            <a:spLocks noGrp="1"/>
          </p:cNvSpPr>
          <p:nvPr>
            <p:ph type="ftr" sz="quarter" idx="11"/>
          </p:nvPr>
        </p:nvSpPr>
        <p:spPr>
          <a:xfrm>
            <a:off x="2624326" y="6356351"/>
            <a:ext cx="4433638" cy="365125"/>
          </a:xfrm>
        </p:spPr>
        <p:txBody>
          <a:bodyPr/>
          <a:lstStyle/>
          <a:p>
            <a:endParaRPr lang="en-US" dirty="0">
              <a:solidFill>
                <a:srgbClr val="C8102E">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C8102E"/>
                </a:solidFill>
              </a:rPr>
              <a:pPr/>
              <a:t>‹#›</a:t>
            </a:fld>
            <a:endParaRPr lang="en-US" dirty="0">
              <a:solidFill>
                <a:srgbClr val="C8102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solidFill>
                  <a:srgbClr val="C8102E">
                    <a:lumMod val="50000"/>
                    <a:lumOff val="50000"/>
                  </a:srgbClr>
                </a:solidFill>
              </a:rPr>
              <a:pPr/>
              <a:t>3/29/21</a:t>
            </a:fld>
            <a:endParaRPr lang="en-US" dirty="0">
              <a:solidFill>
                <a:srgbClr val="C8102E">
                  <a:lumMod val="50000"/>
                  <a:lumOff val="50000"/>
                </a:srgbClr>
              </a:solidFill>
            </a:endParaRP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solidFill>
                <a:srgbClr val="C8102E">
                  <a:lumMod val="50000"/>
                  <a:lumOff val="50000"/>
                </a:srgbClr>
              </a:solidFill>
            </a:endParaRP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solidFill>
                  <a:srgbClr val="C8102E"/>
                </a:solidFill>
              </a:rPr>
              <a:pPr/>
              <a:t>‹#›</a:t>
            </a:fld>
            <a:endParaRPr lang="en-US" dirty="0">
              <a:solidFill>
                <a:srgbClr val="C8102E"/>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aid.ed.gov/sa/sites/default/files/graduate-professional-funding-info.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5DA00F-FC75-1843-8F31-28ABA028DA6E}"/>
              </a:ext>
            </a:extLst>
          </p:cNvPr>
          <p:cNvSpPr>
            <a:spLocks noGrp="1"/>
          </p:cNvSpPr>
          <p:nvPr>
            <p:ph type="subTitle" idx="1"/>
          </p:nvPr>
        </p:nvSpPr>
        <p:spPr>
          <a:xfrm>
            <a:off x="555448" y="2704022"/>
            <a:ext cx="5486400" cy="914400"/>
          </a:xfrm>
        </p:spPr>
        <p:txBody>
          <a:bodyPr>
            <a:noAutofit/>
          </a:bodyPr>
          <a:lstStyle/>
          <a:p>
            <a:pPr algn="ctr"/>
            <a:r>
              <a:rPr lang="en-US" sz="4400" dirty="0">
                <a:solidFill>
                  <a:schemeClr val="bg2"/>
                </a:solidFill>
              </a:rPr>
              <a:t>Financing your </a:t>
            </a:r>
          </a:p>
          <a:p>
            <a:pPr algn="ctr"/>
            <a:r>
              <a:rPr lang="en-US" sz="4400" dirty="0">
                <a:solidFill>
                  <a:schemeClr val="bg2"/>
                </a:solidFill>
              </a:rPr>
              <a:t>Graduate Education</a:t>
            </a:r>
          </a:p>
        </p:txBody>
      </p:sp>
      <p:sp>
        <p:nvSpPr>
          <p:cNvPr id="5" name="TextBox 4"/>
          <p:cNvSpPr txBox="1"/>
          <p:nvPr/>
        </p:nvSpPr>
        <p:spPr>
          <a:xfrm>
            <a:off x="1548666" y="4286580"/>
            <a:ext cx="3826737" cy="830997"/>
          </a:xfrm>
          <a:prstGeom prst="rect">
            <a:avLst/>
          </a:prstGeom>
          <a:noFill/>
        </p:spPr>
        <p:txBody>
          <a:bodyPr wrap="square" rtlCol="0">
            <a:spAutoFit/>
          </a:bodyPr>
          <a:lstStyle/>
          <a:p>
            <a:pPr algn="ctr"/>
            <a:r>
              <a:rPr lang="en-US" sz="2400" dirty="0">
                <a:solidFill>
                  <a:schemeClr val="bg2"/>
                </a:solidFill>
              </a:rPr>
              <a:t>Dr. </a:t>
            </a:r>
            <a:r>
              <a:rPr lang="en-US" sz="2400" dirty="0" err="1">
                <a:solidFill>
                  <a:schemeClr val="bg2"/>
                </a:solidFill>
              </a:rPr>
              <a:t>Christiane</a:t>
            </a:r>
            <a:r>
              <a:rPr lang="en-US" sz="2400" dirty="0">
                <a:solidFill>
                  <a:schemeClr val="bg2"/>
                </a:solidFill>
              </a:rPr>
              <a:t> </a:t>
            </a:r>
            <a:r>
              <a:rPr lang="en-US" sz="2400" dirty="0" err="1">
                <a:solidFill>
                  <a:schemeClr val="bg2"/>
                </a:solidFill>
              </a:rPr>
              <a:t>Spitzmueller</a:t>
            </a:r>
            <a:endParaRPr lang="en-US" sz="2400" dirty="0">
              <a:solidFill>
                <a:schemeClr val="bg2"/>
              </a:solidFill>
            </a:endParaRPr>
          </a:p>
          <a:p>
            <a:pPr algn="ctr"/>
            <a:r>
              <a:rPr lang="en-US" sz="2400" dirty="0">
                <a:solidFill>
                  <a:schemeClr val="bg2"/>
                </a:solidFill>
              </a:rPr>
              <a:t>Professor of I/O Psychology</a:t>
            </a:r>
            <a:endParaRPr lang="en-US" dirty="0">
              <a:solidFill>
                <a:schemeClr val="bg2"/>
              </a:solidFill>
            </a:endParaRPr>
          </a:p>
        </p:txBody>
      </p:sp>
      <p:pic>
        <p:nvPicPr>
          <p:cNvPr id="1028" name="Picture 4" descr="Mounting debt for students of color should concern us all: Guest commentary  – Daily News">
            <a:extLst>
              <a:ext uri="{FF2B5EF4-FFF2-40B4-BE49-F238E27FC236}">
                <a16:creationId xmlns:a16="http://schemas.microsoft.com/office/drawing/2014/main" id="{C8F33C0E-E0A4-A94C-A361-3E1EB140E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43" y="2073869"/>
            <a:ext cx="3318202" cy="221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55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Scholarships for Veterans</a:t>
            </a:r>
          </a:p>
        </p:txBody>
      </p:sp>
      <p:sp>
        <p:nvSpPr>
          <p:cNvPr id="3" name="Content Placeholder 2"/>
          <p:cNvSpPr>
            <a:spLocks noGrp="1"/>
          </p:cNvSpPr>
          <p:nvPr>
            <p:ph idx="1"/>
          </p:nvPr>
        </p:nvSpPr>
        <p:spPr>
          <a:xfrm>
            <a:off x="2545866" y="666993"/>
            <a:ext cx="6422288" cy="6169742"/>
          </a:xfrm>
        </p:spPr>
        <p:txBody>
          <a:bodyPr anchor="t">
            <a:normAutofit fontScale="92500" lnSpcReduction="10000"/>
          </a:bodyPr>
          <a:lstStyle/>
          <a:p>
            <a:r>
              <a:rPr lang="en-US" dirty="0">
                <a:solidFill>
                  <a:schemeClr val="tx2"/>
                </a:solidFill>
              </a:rPr>
              <a:t>Post 9/11 GI Bill</a:t>
            </a:r>
          </a:p>
          <a:p>
            <a:pPr lvl="1"/>
            <a:r>
              <a:rPr lang="en-US" dirty="0">
                <a:solidFill>
                  <a:schemeClr val="tx2"/>
                </a:solidFill>
              </a:rPr>
              <a:t>Helps with tuition and fees, housing, books and supplies, money to help move</a:t>
            </a:r>
          </a:p>
          <a:p>
            <a:r>
              <a:rPr lang="en-US" dirty="0">
                <a:solidFill>
                  <a:schemeClr val="tx2"/>
                </a:solidFill>
              </a:rPr>
              <a:t>Fry Scholarship</a:t>
            </a:r>
          </a:p>
          <a:p>
            <a:pPr lvl="1"/>
            <a:r>
              <a:rPr lang="en-US" dirty="0">
                <a:solidFill>
                  <a:schemeClr val="tx2"/>
                </a:solidFill>
              </a:rPr>
              <a:t>If a parent or spouse was an active-duty Servicemember who died in the line of duty on or after 9/11. Includes money for tuition, housing, books and supplies</a:t>
            </a:r>
          </a:p>
          <a:p>
            <a:r>
              <a:rPr lang="en-US" dirty="0">
                <a:solidFill>
                  <a:schemeClr val="tx2"/>
                </a:solidFill>
              </a:rPr>
              <a:t>Survivors’ and Dependents’ Educational Assistance Program</a:t>
            </a:r>
          </a:p>
          <a:p>
            <a:pPr lvl="1"/>
            <a:r>
              <a:rPr lang="en-US" dirty="0">
                <a:solidFill>
                  <a:schemeClr val="tx2"/>
                </a:solidFill>
              </a:rPr>
              <a:t>For children or spouses of a Veteran or Servicemember who has died, is captured or missing, or has disabilities.</a:t>
            </a:r>
          </a:p>
          <a:p>
            <a:r>
              <a:rPr lang="en-US" dirty="0">
                <a:solidFill>
                  <a:schemeClr val="tx2"/>
                </a:solidFill>
              </a:rPr>
              <a:t>Veterans United Foundation Scholarship</a:t>
            </a:r>
          </a:p>
          <a:p>
            <a:r>
              <a:rPr lang="en-US" dirty="0">
                <a:solidFill>
                  <a:schemeClr val="tx2"/>
                </a:solidFill>
              </a:rPr>
              <a:t>Army Women’s Foundation Legacy Scholarship program</a:t>
            </a:r>
          </a:p>
          <a:p>
            <a:r>
              <a:rPr lang="en-US" dirty="0">
                <a:solidFill>
                  <a:schemeClr val="tx2"/>
                </a:solidFill>
              </a:rPr>
              <a:t>Navy Wives Club of America (NWCA) Mary </a:t>
            </a:r>
            <a:r>
              <a:rPr lang="en-US" dirty="0" err="1">
                <a:solidFill>
                  <a:schemeClr val="tx2"/>
                </a:solidFill>
              </a:rPr>
              <a:t>Paolizzi</a:t>
            </a:r>
            <a:r>
              <a:rPr lang="en-US" dirty="0">
                <a:solidFill>
                  <a:schemeClr val="tx2"/>
                </a:solidFill>
              </a:rPr>
              <a:t> Member’s Scholarship</a:t>
            </a:r>
          </a:p>
          <a:p>
            <a:pPr lvl="1"/>
            <a:r>
              <a:rPr lang="en-US" dirty="0">
                <a:solidFill>
                  <a:schemeClr val="tx2"/>
                </a:solidFill>
              </a:rPr>
              <a:t>NWCA members who are college graduates or undergraduate seniors who expect to enter graduate school in the upcoming year</a:t>
            </a:r>
          </a:p>
          <a:p>
            <a:r>
              <a:rPr lang="en-US" dirty="0">
                <a:solidFill>
                  <a:schemeClr val="tx2"/>
                </a:solidFill>
              </a:rPr>
              <a:t>Iraq and Afghanistan Service Grant</a:t>
            </a:r>
          </a:p>
          <a:p>
            <a:pPr lvl="1"/>
            <a:r>
              <a:rPr lang="en-US" dirty="0">
                <a:solidFill>
                  <a:schemeClr val="tx2"/>
                </a:solidFill>
              </a:rPr>
              <a:t>If parent or guardian died as result of military service in Iraq or Afghanistan</a:t>
            </a:r>
          </a:p>
        </p:txBody>
      </p:sp>
      <p:sp>
        <p:nvSpPr>
          <p:cNvPr id="4" name="TextBox 3">
            <a:extLst>
              <a:ext uri="{FF2B5EF4-FFF2-40B4-BE49-F238E27FC236}">
                <a16:creationId xmlns:a16="http://schemas.microsoft.com/office/drawing/2014/main" id="{F2480A34-3D2B-AD49-8632-A353127CBE0C}"/>
              </a:ext>
            </a:extLst>
          </p:cNvPr>
          <p:cNvSpPr txBox="1"/>
          <p:nvPr/>
        </p:nvSpPr>
        <p:spPr>
          <a:xfrm>
            <a:off x="0" y="6068181"/>
            <a:ext cx="4573696" cy="923330"/>
          </a:xfrm>
          <a:prstGeom prst="rect">
            <a:avLst/>
          </a:prstGeom>
          <a:noFill/>
        </p:spPr>
        <p:txBody>
          <a:bodyPr wrap="square" rtlCol="0">
            <a:spAutoFit/>
          </a:bodyPr>
          <a:lstStyle/>
          <a:p>
            <a:r>
              <a:rPr lang="en-US" dirty="0">
                <a:solidFill>
                  <a:srgbClr val="C8102E"/>
                </a:solidFill>
              </a:rPr>
              <a:t>https://explore.va.gov/education-training/scholarships-grants </a:t>
            </a:r>
          </a:p>
          <a:p>
            <a:endParaRPr lang="en-US" dirty="0">
              <a:solidFill>
                <a:srgbClr val="C8102E"/>
              </a:solidFill>
            </a:endParaRPr>
          </a:p>
        </p:txBody>
      </p:sp>
    </p:spTree>
    <p:extLst>
      <p:ext uri="{BB962C8B-B14F-4D97-AF65-F5344CB8AC3E}">
        <p14:creationId xmlns:p14="http://schemas.microsoft.com/office/powerpoint/2010/main" val="241868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Pre- Application:</a:t>
            </a:r>
            <a:br>
              <a:rPr lang="en-US" dirty="0"/>
            </a:br>
            <a:br>
              <a:rPr lang="en-US" dirty="0"/>
            </a:br>
            <a:r>
              <a:rPr lang="en-US" dirty="0"/>
              <a:t>Preparing for the GRE</a:t>
            </a:r>
          </a:p>
        </p:txBody>
      </p:sp>
      <p:graphicFrame>
        <p:nvGraphicFramePr>
          <p:cNvPr id="4" name="Table 3">
            <a:extLst>
              <a:ext uri="{FF2B5EF4-FFF2-40B4-BE49-F238E27FC236}">
                <a16:creationId xmlns:a16="http://schemas.microsoft.com/office/drawing/2014/main" id="{2FEC72A8-9E2D-484A-BEED-497EA9639C68}"/>
              </a:ext>
            </a:extLst>
          </p:cNvPr>
          <p:cNvGraphicFramePr>
            <a:graphicFrameLocks noGrp="1"/>
          </p:cNvGraphicFramePr>
          <p:nvPr>
            <p:extLst>
              <p:ext uri="{D42A27DB-BD31-4B8C-83A1-F6EECF244321}">
                <p14:modId xmlns:p14="http://schemas.microsoft.com/office/powerpoint/2010/main" val="2959471069"/>
              </p:ext>
            </p:extLst>
          </p:nvPr>
        </p:nvGraphicFramePr>
        <p:xfrm>
          <a:off x="2697577" y="-40640"/>
          <a:ext cx="6096001" cy="6898640"/>
        </p:xfrm>
        <a:graphic>
          <a:graphicData uri="http://schemas.openxmlformats.org/drawingml/2006/table">
            <a:tbl>
              <a:tblPr firstRow="1" bandRow="1">
                <a:tableStyleId>{5C22544A-7EE6-4342-B048-85BDC9FD1C3A}</a:tableStyleId>
              </a:tblPr>
              <a:tblGrid>
                <a:gridCol w="4541915">
                  <a:extLst>
                    <a:ext uri="{9D8B030D-6E8A-4147-A177-3AD203B41FA5}">
                      <a16:colId xmlns:a16="http://schemas.microsoft.com/office/drawing/2014/main" val="1173718598"/>
                    </a:ext>
                  </a:extLst>
                </a:gridCol>
                <a:gridCol w="1554086">
                  <a:extLst>
                    <a:ext uri="{9D8B030D-6E8A-4147-A177-3AD203B41FA5}">
                      <a16:colId xmlns:a16="http://schemas.microsoft.com/office/drawing/2014/main" val="2754309278"/>
                    </a:ext>
                  </a:extLst>
                </a:gridCol>
              </a:tblGrid>
              <a:tr h="0">
                <a:tc>
                  <a:txBody>
                    <a:bodyPr/>
                    <a:lstStyle/>
                    <a:p>
                      <a:pPr algn="ctr"/>
                      <a:r>
                        <a:rPr lang="en-US" dirty="0"/>
                        <a:t>Test</a:t>
                      </a:r>
                    </a:p>
                  </a:txBody>
                  <a:tcPr marL="68580" marR="68580"/>
                </a:tc>
                <a:tc>
                  <a:txBody>
                    <a:bodyPr/>
                    <a:lstStyle/>
                    <a:p>
                      <a:pPr algn="ctr"/>
                      <a:r>
                        <a:rPr lang="en-US" dirty="0"/>
                        <a:t>Cost</a:t>
                      </a:r>
                    </a:p>
                  </a:txBody>
                  <a:tcPr marL="68580" marR="68580"/>
                </a:tc>
                <a:extLst>
                  <a:ext uri="{0D108BD9-81ED-4DB2-BD59-A6C34878D82A}">
                    <a16:rowId xmlns:a16="http://schemas.microsoft.com/office/drawing/2014/main" val="3057873226"/>
                  </a:ext>
                </a:extLst>
              </a:tr>
              <a:tr h="370840">
                <a:tc>
                  <a:txBody>
                    <a:bodyPr/>
                    <a:lstStyle/>
                    <a:p>
                      <a:r>
                        <a:rPr lang="en-US" dirty="0">
                          <a:solidFill>
                            <a:schemeClr val="tx2"/>
                          </a:solidFill>
                        </a:rPr>
                        <a:t>POWERPREP Online (computer delivered GRE general test)</a:t>
                      </a:r>
                    </a:p>
                  </a:txBody>
                  <a:tcPr marL="68580" marR="68580"/>
                </a:tc>
                <a:tc>
                  <a:txBody>
                    <a:bodyPr/>
                    <a:lstStyle/>
                    <a:p>
                      <a:r>
                        <a:rPr lang="en-US" dirty="0">
                          <a:solidFill>
                            <a:schemeClr val="tx2"/>
                          </a:solidFill>
                        </a:rPr>
                        <a:t>FREE</a:t>
                      </a:r>
                    </a:p>
                  </a:txBody>
                  <a:tcPr marL="68580" marR="68580"/>
                </a:tc>
                <a:extLst>
                  <a:ext uri="{0D108BD9-81ED-4DB2-BD59-A6C34878D82A}">
                    <a16:rowId xmlns:a16="http://schemas.microsoft.com/office/drawing/2014/main" val="1955768672"/>
                  </a:ext>
                </a:extLst>
              </a:tr>
              <a:tr h="370840">
                <a:tc>
                  <a:txBody>
                    <a:bodyPr/>
                    <a:lstStyle/>
                    <a:p>
                      <a:r>
                        <a:rPr lang="en-US" dirty="0">
                          <a:solidFill>
                            <a:schemeClr val="tx2"/>
                          </a:solidFill>
                        </a:rPr>
                        <a:t>Practice Book for paper-delivered general test</a:t>
                      </a:r>
                    </a:p>
                  </a:txBody>
                  <a:tcPr marL="68580" marR="68580"/>
                </a:tc>
                <a:tc>
                  <a:txBody>
                    <a:bodyPr/>
                    <a:lstStyle/>
                    <a:p>
                      <a:r>
                        <a:rPr lang="en-US" dirty="0">
                          <a:solidFill>
                            <a:schemeClr val="tx2"/>
                          </a:solidFill>
                        </a:rPr>
                        <a:t>FREE</a:t>
                      </a:r>
                    </a:p>
                  </a:txBody>
                  <a:tcPr marL="68580" marR="68580"/>
                </a:tc>
                <a:extLst>
                  <a:ext uri="{0D108BD9-81ED-4DB2-BD59-A6C34878D82A}">
                    <a16:rowId xmlns:a16="http://schemas.microsoft.com/office/drawing/2014/main" val="702055095"/>
                  </a:ext>
                </a:extLst>
              </a:tr>
              <a:tr h="370840">
                <a:tc>
                  <a:txBody>
                    <a:bodyPr/>
                    <a:lstStyle/>
                    <a:p>
                      <a:r>
                        <a:rPr lang="en-US" dirty="0">
                          <a:solidFill>
                            <a:schemeClr val="tx2"/>
                          </a:solidFill>
                        </a:rPr>
                        <a:t>Practice Books (Math review, math conventions, &amp; subject)</a:t>
                      </a:r>
                    </a:p>
                  </a:txBody>
                  <a:tcPr marL="68580" marR="68580"/>
                </a:tc>
                <a:tc>
                  <a:txBody>
                    <a:bodyPr/>
                    <a:lstStyle/>
                    <a:p>
                      <a:r>
                        <a:rPr lang="en-US" dirty="0">
                          <a:solidFill>
                            <a:schemeClr val="tx2"/>
                          </a:solidFill>
                        </a:rPr>
                        <a:t>FREE</a:t>
                      </a:r>
                    </a:p>
                  </a:txBody>
                  <a:tcPr marL="68580" marR="68580"/>
                </a:tc>
                <a:extLst>
                  <a:ext uri="{0D108BD9-81ED-4DB2-BD59-A6C34878D82A}">
                    <a16:rowId xmlns:a16="http://schemas.microsoft.com/office/drawing/2014/main" val="1225832379"/>
                  </a:ext>
                </a:extLst>
              </a:tr>
              <a:tr h="370840">
                <a:tc>
                  <a:txBody>
                    <a:bodyPr/>
                    <a:lstStyle/>
                    <a:p>
                      <a:r>
                        <a:rPr lang="en-US" dirty="0">
                          <a:solidFill>
                            <a:schemeClr val="tx2"/>
                          </a:solidFill>
                        </a:rPr>
                        <a:t>Official guide to GRE general test, 3</a:t>
                      </a:r>
                      <a:r>
                        <a:rPr lang="en-US" baseline="30000" dirty="0">
                          <a:solidFill>
                            <a:schemeClr val="tx2"/>
                          </a:solidFill>
                        </a:rPr>
                        <a:t>rd</a:t>
                      </a:r>
                      <a:r>
                        <a:rPr lang="en-US" dirty="0">
                          <a:solidFill>
                            <a:schemeClr val="tx2"/>
                          </a:solidFill>
                        </a:rPr>
                        <a:t> edition</a:t>
                      </a:r>
                    </a:p>
                  </a:txBody>
                  <a:tcPr marL="68580" marR="68580"/>
                </a:tc>
                <a:tc>
                  <a:txBody>
                    <a:bodyPr/>
                    <a:lstStyle/>
                    <a:p>
                      <a:r>
                        <a:rPr lang="en-US" dirty="0">
                          <a:solidFill>
                            <a:schemeClr val="tx2"/>
                          </a:solidFill>
                        </a:rPr>
                        <a:t>$40 + shipping</a:t>
                      </a:r>
                    </a:p>
                  </a:txBody>
                  <a:tcPr marL="68580" marR="68580"/>
                </a:tc>
                <a:extLst>
                  <a:ext uri="{0D108BD9-81ED-4DB2-BD59-A6C34878D82A}">
                    <a16:rowId xmlns:a16="http://schemas.microsoft.com/office/drawing/2014/main" val="3307946840"/>
                  </a:ext>
                </a:extLst>
              </a:tr>
              <a:tr h="370840">
                <a:tc>
                  <a:txBody>
                    <a:bodyPr/>
                    <a:lstStyle/>
                    <a:p>
                      <a:r>
                        <a:rPr lang="en-US" dirty="0">
                          <a:solidFill>
                            <a:schemeClr val="tx2"/>
                          </a:solidFill>
                        </a:rPr>
                        <a:t>GRE guide mobile app</a:t>
                      </a:r>
                    </a:p>
                  </a:txBody>
                  <a:tcPr marL="68580" marR="68580"/>
                </a:tc>
                <a:tc>
                  <a:txBody>
                    <a:bodyPr/>
                    <a:lstStyle/>
                    <a:p>
                      <a:r>
                        <a:rPr lang="en-US" dirty="0">
                          <a:solidFill>
                            <a:schemeClr val="tx2"/>
                          </a:solidFill>
                        </a:rPr>
                        <a:t>$4.99</a:t>
                      </a:r>
                    </a:p>
                  </a:txBody>
                  <a:tcPr marL="68580" marR="68580"/>
                </a:tc>
                <a:extLst>
                  <a:ext uri="{0D108BD9-81ED-4DB2-BD59-A6C34878D82A}">
                    <a16:rowId xmlns:a16="http://schemas.microsoft.com/office/drawing/2014/main" val="4166282594"/>
                  </a:ext>
                </a:extLst>
              </a:tr>
              <a:tr h="370840">
                <a:tc>
                  <a:txBody>
                    <a:bodyPr/>
                    <a:lstStyle/>
                    <a:p>
                      <a:r>
                        <a:rPr lang="en-US" dirty="0">
                          <a:solidFill>
                            <a:schemeClr val="tx2"/>
                          </a:solidFill>
                        </a:rPr>
                        <a:t>GRE quantitative Reasoning &amp; Verbal Reasoning (2</a:t>
                      </a:r>
                      <a:r>
                        <a:rPr lang="en-US" baseline="30000" dirty="0">
                          <a:solidFill>
                            <a:schemeClr val="tx2"/>
                          </a:solidFill>
                        </a:rPr>
                        <a:t>nd</a:t>
                      </a:r>
                      <a:r>
                        <a:rPr lang="en-US" dirty="0">
                          <a:solidFill>
                            <a:schemeClr val="tx2"/>
                          </a:solidFill>
                        </a:rPr>
                        <a:t> edition)</a:t>
                      </a:r>
                    </a:p>
                  </a:txBody>
                  <a:tcPr marL="68580" marR="68580"/>
                </a:tc>
                <a:tc>
                  <a:txBody>
                    <a:bodyPr/>
                    <a:lstStyle/>
                    <a:p>
                      <a:r>
                        <a:rPr lang="en-US" dirty="0">
                          <a:solidFill>
                            <a:schemeClr val="tx2"/>
                          </a:solidFill>
                        </a:rPr>
                        <a:t>$20 each + shipping</a:t>
                      </a:r>
                    </a:p>
                  </a:txBody>
                  <a:tcPr marL="68580" marR="68580"/>
                </a:tc>
                <a:extLst>
                  <a:ext uri="{0D108BD9-81ED-4DB2-BD59-A6C34878D82A}">
                    <a16:rowId xmlns:a16="http://schemas.microsoft.com/office/drawing/2014/main" val="3577512233"/>
                  </a:ext>
                </a:extLst>
              </a:tr>
              <a:tr h="370840">
                <a:tc>
                  <a:txBody>
                    <a:bodyPr/>
                    <a:lstStyle/>
                    <a:p>
                      <a:r>
                        <a:rPr lang="en-US" dirty="0">
                          <a:solidFill>
                            <a:schemeClr val="tx2"/>
                          </a:solidFill>
                        </a:rPr>
                        <a:t>GRE Value Combo: eBook (Quant &amp; Verbal practice, Vol. 1)</a:t>
                      </a:r>
                    </a:p>
                  </a:txBody>
                  <a:tcPr marL="68580" marR="68580"/>
                </a:tc>
                <a:tc>
                  <a:txBody>
                    <a:bodyPr/>
                    <a:lstStyle/>
                    <a:p>
                      <a:r>
                        <a:rPr lang="en-US" dirty="0">
                          <a:solidFill>
                            <a:schemeClr val="tx2"/>
                          </a:solidFill>
                        </a:rPr>
                        <a:t>$37</a:t>
                      </a:r>
                    </a:p>
                  </a:txBody>
                  <a:tcPr marL="68580" marR="68580"/>
                </a:tc>
                <a:extLst>
                  <a:ext uri="{0D108BD9-81ED-4DB2-BD59-A6C34878D82A}">
                    <a16:rowId xmlns:a16="http://schemas.microsoft.com/office/drawing/2014/main" val="1146254058"/>
                  </a:ext>
                </a:extLst>
              </a:tr>
              <a:tr h="370840">
                <a:tc>
                  <a:txBody>
                    <a:bodyPr/>
                    <a:lstStyle/>
                    <a:p>
                      <a:r>
                        <a:rPr lang="en-US" dirty="0">
                          <a:solidFill>
                            <a:schemeClr val="tx2"/>
                          </a:solidFill>
                        </a:rPr>
                        <a:t>GRE Super Power Pack (GRE general, Quant, Verbal)</a:t>
                      </a:r>
                    </a:p>
                  </a:txBody>
                  <a:tcPr marL="68580" marR="68580"/>
                </a:tc>
                <a:tc>
                  <a:txBody>
                    <a:bodyPr/>
                    <a:lstStyle/>
                    <a:p>
                      <a:r>
                        <a:rPr lang="en-US" dirty="0">
                          <a:solidFill>
                            <a:schemeClr val="tx2"/>
                          </a:solidFill>
                        </a:rPr>
                        <a:t>$72</a:t>
                      </a:r>
                    </a:p>
                  </a:txBody>
                  <a:tcPr marL="68580" marR="68580"/>
                </a:tc>
                <a:extLst>
                  <a:ext uri="{0D108BD9-81ED-4DB2-BD59-A6C34878D82A}">
                    <a16:rowId xmlns:a16="http://schemas.microsoft.com/office/drawing/2014/main" val="3807974868"/>
                  </a:ext>
                </a:extLst>
              </a:tr>
              <a:tr h="370840">
                <a:tc>
                  <a:txBody>
                    <a:bodyPr/>
                    <a:lstStyle/>
                    <a:p>
                      <a:r>
                        <a:rPr lang="en-US" dirty="0">
                          <a:solidFill>
                            <a:schemeClr val="tx2"/>
                          </a:solidFill>
                        </a:rPr>
                        <a:t>Kaplan In-Person classroom</a:t>
                      </a:r>
                    </a:p>
                  </a:txBody>
                  <a:tcPr marL="68580" marR="68580"/>
                </a:tc>
                <a:tc>
                  <a:txBody>
                    <a:bodyPr/>
                    <a:lstStyle/>
                    <a:p>
                      <a:r>
                        <a:rPr lang="en-US" dirty="0">
                          <a:solidFill>
                            <a:schemeClr val="tx2"/>
                          </a:solidFill>
                        </a:rPr>
                        <a:t>$1099</a:t>
                      </a:r>
                    </a:p>
                  </a:txBody>
                  <a:tcPr marL="68580" marR="68580"/>
                </a:tc>
                <a:extLst>
                  <a:ext uri="{0D108BD9-81ED-4DB2-BD59-A6C34878D82A}">
                    <a16:rowId xmlns:a16="http://schemas.microsoft.com/office/drawing/2014/main" val="2952777655"/>
                  </a:ext>
                </a:extLst>
              </a:tr>
              <a:tr h="370840">
                <a:tc>
                  <a:txBody>
                    <a:bodyPr/>
                    <a:lstStyle/>
                    <a:p>
                      <a:r>
                        <a:rPr lang="en-US" dirty="0">
                          <a:solidFill>
                            <a:schemeClr val="tx2"/>
                          </a:solidFill>
                        </a:rPr>
                        <a:t>Kaplan Live online</a:t>
                      </a:r>
                    </a:p>
                  </a:txBody>
                  <a:tcPr marL="68580" marR="68580"/>
                </a:tc>
                <a:tc>
                  <a:txBody>
                    <a:bodyPr/>
                    <a:lstStyle/>
                    <a:p>
                      <a:r>
                        <a:rPr lang="en-US" dirty="0">
                          <a:solidFill>
                            <a:schemeClr val="tx2"/>
                          </a:solidFill>
                        </a:rPr>
                        <a:t>$799</a:t>
                      </a:r>
                    </a:p>
                  </a:txBody>
                  <a:tcPr marL="68580" marR="68580"/>
                </a:tc>
                <a:extLst>
                  <a:ext uri="{0D108BD9-81ED-4DB2-BD59-A6C34878D82A}">
                    <a16:rowId xmlns:a16="http://schemas.microsoft.com/office/drawing/2014/main" val="3733011004"/>
                  </a:ext>
                </a:extLst>
              </a:tr>
              <a:tr h="370840">
                <a:tc>
                  <a:txBody>
                    <a:bodyPr/>
                    <a:lstStyle/>
                    <a:p>
                      <a:r>
                        <a:rPr lang="en-US" dirty="0">
                          <a:solidFill>
                            <a:schemeClr val="tx2"/>
                          </a:solidFill>
                        </a:rPr>
                        <a:t>Kaplan Self-paced</a:t>
                      </a:r>
                    </a:p>
                  </a:txBody>
                  <a:tcPr marL="68580" marR="68580"/>
                </a:tc>
                <a:tc>
                  <a:txBody>
                    <a:bodyPr/>
                    <a:lstStyle/>
                    <a:p>
                      <a:r>
                        <a:rPr lang="en-US" dirty="0">
                          <a:solidFill>
                            <a:schemeClr val="tx2"/>
                          </a:solidFill>
                        </a:rPr>
                        <a:t>$699</a:t>
                      </a:r>
                    </a:p>
                  </a:txBody>
                  <a:tcPr marL="68580" marR="68580"/>
                </a:tc>
                <a:extLst>
                  <a:ext uri="{0D108BD9-81ED-4DB2-BD59-A6C34878D82A}">
                    <a16:rowId xmlns:a16="http://schemas.microsoft.com/office/drawing/2014/main" val="1586475919"/>
                  </a:ext>
                </a:extLst>
              </a:tr>
              <a:tr h="370840">
                <a:tc>
                  <a:txBody>
                    <a:bodyPr/>
                    <a:lstStyle/>
                    <a:p>
                      <a:r>
                        <a:rPr lang="en-US" dirty="0">
                          <a:solidFill>
                            <a:schemeClr val="tx2"/>
                          </a:solidFill>
                        </a:rPr>
                        <a:t>Kaplan GRE Prep book 2019</a:t>
                      </a:r>
                    </a:p>
                  </a:txBody>
                  <a:tcPr marL="68580" marR="68580"/>
                </a:tc>
                <a:tc>
                  <a:txBody>
                    <a:bodyPr/>
                    <a:lstStyle/>
                    <a:p>
                      <a:r>
                        <a:rPr lang="en-US" dirty="0">
                          <a:solidFill>
                            <a:schemeClr val="tx2"/>
                          </a:solidFill>
                        </a:rPr>
                        <a:t>$16.37</a:t>
                      </a:r>
                    </a:p>
                  </a:txBody>
                  <a:tcPr marL="68580" marR="68580"/>
                </a:tc>
                <a:extLst>
                  <a:ext uri="{0D108BD9-81ED-4DB2-BD59-A6C34878D82A}">
                    <a16:rowId xmlns:a16="http://schemas.microsoft.com/office/drawing/2014/main" val="1873600394"/>
                  </a:ext>
                </a:extLst>
              </a:tr>
              <a:tr h="370840">
                <a:tc>
                  <a:txBody>
                    <a:bodyPr/>
                    <a:lstStyle/>
                    <a:p>
                      <a:r>
                        <a:rPr lang="en-US" dirty="0">
                          <a:solidFill>
                            <a:schemeClr val="tx2"/>
                          </a:solidFill>
                        </a:rPr>
                        <a:t>Kaplan GRE 20-minute workout</a:t>
                      </a:r>
                    </a:p>
                  </a:txBody>
                  <a:tcPr marL="68580" marR="68580"/>
                </a:tc>
                <a:tc>
                  <a:txBody>
                    <a:bodyPr/>
                    <a:lstStyle/>
                    <a:p>
                      <a:r>
                        <a:rPr lang="en-US" dirty="0">
                          <a:solidFill>
                            <a:schemeClr val="tx2"/>
                          </a:solidFill>
                        </a:rPr>
                        <a:t>FREE</a:t>
                      </a:r>
                    </a:p>
                  </a:txBody>
                  <a:tcPr marL="68580" marR="68580"/>
                </a:tc>
                <a:extLst>
                  <a:ext uri="{0D108BD9-81ED-4DB2-BD59-A6C34878D82A}">
                    <a16:rowId xmlns:a16="http://schemas.microsoft.com/office/drawing/2014/main" val="3770395444"/>
                  </a:ext>
                </a:extLst>
              </a:tr>
              <a:tr h="0">
                <a:tc>
                  <a:txBody>
                    <a:bodyPr/>
                    <a:lstStyle/>
                    <a:p>
                      <a:r>
                        <a:rPr lang="en-US" dirty="0">
                          <a:solidFill>
                            <a:schemeClr val="tx2"/>
                          </a:solidFill>
                        </a:rPr>
                        <a:t>Mobile Apps</a:t>
                      </a:r>
                    </a:p>
                  </a:txBody>
                  <a:tcPr marL="68580" marR="68580"/>
                </a:tc>
                <a:tc>
                  <a:txBody>
                    <a:bodyPr/>
                    <a:lstStyle/>
                    <a:p>
                      <a:r>
                        <a:rPr lang="en-US" dirty="0">
                          <a:solidFill>
                            <a:schemeClr val="tx2"/>
                          </a:solidFill>
                        </a:rPr>
                        <a:t>FREE</a:t>
                      </a:r>
                    </a:p>
                  </a:txBody>
                  <a:tcPr marL="68580" marR="68580"/>
                </a:tc>
                <a:extLst>
                  <a:ext uri="{0D108BD9-81ED-4DB2-BD59-A6C34878D82A}">
                    <a16:rowId xmlns:a16="http://schemas.microsoft.com/office/drawing/2014/main" val="1103823880"/>
                  </a:ext>
                </a:extLst>
              </a:tr>
            </a:tbl>
          </a:graphicData>
        </a:graphic>
      </p:graphicFrame>
    </p:spTree>
    <p:extLst>
      <p:ext uri="{BB962C8B-B14F-4D97-AF65-F5344CB8AC3E}">
        <p14:creationId xmlns:p14="http://schemas.microsoft.com/office/powerpoint/2010/main" val="115862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Pre- Application:</a:t>
            </a:r>
            <a:br>
              <a:rPr lang="en-US" dirty="0"/>
            </a:br>
            <a:br>
              <a:rPr lang="en-US" dirty="0"/>
            </a:br>
            <a:r>
              <a:rPr lang="en-US" dirty="0"/>
              <a:t>GRE Fees</a:t>
            </a:r>
          </a:p>
        </p:txBody>
      </p:sp>
      <p:graphicFrame>
        <p:nvGraphicFramePr>
          <p:cNvPr id="10" name="Table 9">
            <a:extLst>
              <a:ext uri="{FF2B5EF4-FFF2-40B4-BE49-F238E27FC236}">
                <a16:creationId xmlns:a16="http://schemas.microsoft.com/office/drawing/2014/main" id="{D5599A91-D08E-8C47-B1D5-9B6E21EE6727}"/>
              </a:ext>
            </a:extLst>
          </p:cNvPr>
          <p:cNvGraphicFramePr>
            <a:graphicFrameLocks noGrp="1"/>
          </p:cNvGraphicFramePr>
          <p:nvPr>
            <p:extLst>
              <p:ext uri="{D42A27DB-BD31-4B8C-83A1-F6EECF244321}">
                <p14:modId xmlns:p14="http://schemas.microsoft.com/office/powerpoint/2010/main" val="1560961902"/>
              </p:ext>
            </p:extLst>
          </p:nvPr>
        </p:nvGraphicFramePr>
        <p:xfrm>
          <a:off x="2608288" y="769418"/>
          <a:ext cx="6096000" cy="2575560"/>
        </p:xfrm>
        <a:graphic>
          <a:graphicData uri="http://schemas.openxmlformats.org/drawingml/2006/table">
            <a:tbl>
              <a:tblPr firstRow="1" bandRow="1">
                <a:tableStyleId>{5C22544A-7EE6-4342-B048-85BDC9FD1C3A}</a:tableStyleId>
              </a:tblPr>
              <a:tblGrid>
                <a:gridCol w="4519535">
                  <a:extLst>
                    <a:ext uri="{9D8B030D-6E8A-4147-A177-3AD203B41FA5}">
                      <a16:colId xmlns:a16="http://schemas.microsoft.com/office/drawing/2014/main" val="1173718598"/>
                    </a:ext>
                  </a:extLst>
                </a:gridCol>
                <a:gridCol w="1576465">
                  <a:extLst>
                    <a:ext uri="{9D8B030D-6E8A-4147-A177-3AD203B41FA5}">
                      <a16:colId xmlns:a16="http://schemas.microsoft.com/office/drawing/2014/main" val="2754309278"/>
                    </a:ext>
                  </a:extLst>
                </a:gridCol>
              </a:tblGrid>
              <a:tr h="370840">
                <a:tc>
                  <a:txBody>
                    <a:bodyPr/>
                    <a:lstStyle/>
                    <a:p>
                      <a:pPr algn="ctr"/>
                      <a:r>
                        <a:rPr lang="en-US" sz="1900" dirty="0"/>
                        <a:t>Taking the GRE Test</a:t>
                      </a:r>
                    </a:p>
                  </a:txBody>
                  <a:tcPr marL="68580" marR="68580"/>
                </a:tc>
                <a:tc>
                  <a:txBody>
                    <a:bodyPr/>
                    <a:lstStyle/>
                    <a:p>
                      <a:pPr algn="ctr"/>
                      <a:r>
                        <a:rPr lang="en-US" sz="1900" dirty="0"/>
                        <a:t>Cost</a:t>
                      </a:r>
                    </a:p>
                  </a:txBody>
                  <a:tcPr marL="68580" marR="68580"/>
                </a:tc>
                <a:extLst>
                  <a:ext uri="{0D108BD9-81ED-4DB2-BD59-A6C34878D82A}">
                    <a16:rowId xmlns:a16="http://schemas.microsoft.com/office/drawing/2014/main" val="3057873226"/>
                  </a:ext>
                </a:extLst>
              </a:tr>
              <a:tr h="370840">
                <a:tc>
                  <a:txBody>
                    <a:bodyPr/>
                    <a:lstStyle/>
                    <a:p>
                      <a:r>
                        <a:rPr lang="en-US" sz="1900" dirty="0">
                          <a:solidFill>
                            <a:schemeClr val="tx2"/>
                          </a:solidFill>
                        </a:rPr>
                        <a:t>GRE General Test</a:t>
                      </a:r>
                    </a:p>
                  </a:txBody>
                  <a:tcPr marL="68580" marR="68580"/>
                </a:tc>
                <a:tc>
                  <a:txBody>
                    <a:bodyPr/>
                    <a:lstStyle/>
                    <a:p>
                      <a:r>
                        <a:rPr lang="en-US" sz="1900" dirty="0">
                          <a:solidFill>
                            <a:schemeClr val="tx2"/>
                          </a:solidFill>
                        </a:rPr>
                        <a:t>$205</a:t>
                      </a:r>
                    </a:p>
                  </a:txBody>
                  <a:tcPr marL="68580" marR="68580"/>
                </a:tc>
                <a:extLst>
                  <a:ext uri="{0D108BD9-81ED-4DB2-BD59-A6C34878D82A}">
                    <a16:rowId xmlns:a16="http://schemas.microsoft.com/office/drawing/2014/main" val="1955768672"/>
                  </a:ext>
                </a:extLst>
              </a:tr>
              <a:tr h="370840">
                <a:tc>
                  <a:txBody>
                    <a:bodyPr/>
                    <a:lstStyle/>
                    <a:p>
                      <a:r>
                        <a:rPr lang="en-US" sz="1900" dirty="0">
                          <a:solidFill>
                            <a:schemeClr val="tx2"/>
                          </a:solidFill>
                        </a:rPr>
                        <a:t>GRE Subject Test</a:t>
                      </a:r>
                    </a:p>
                  </a:txBody>
                  <a:tcPr marL="68580" marR="68580"/>
                </a:tc>
                <a:tc>
                  <a:txBody>
                    <a:bodyPr/>
                    <a:lstStyle/>
                    <a:p>
                      <a:r>
                        <a:rPr lang="en-US" sz="1900" dirty="0">
                          <a:solidFill>
                            <a:schemeClr val="tx2"/>
                          </a:solidFill>
                        </a:rPr>
                        <a:t>$150</a:t>
                      </a:r>
                    </a:p>
                  </a:txBody>
                  <a:tcPr marL="68580" marR="68580"/>
                </a:tc>
                <a:extLst>
                  <a:ext uri="{0D108BD9-81ED-4DB2-BD59-A6C34878D82A}">
                    <a16:rowId xmlns:a16="http://schemas.microsoft.com/office/drawing/2014/main" val="702055095"/>
                  </a:ext>
                </a:extLst>
              </a:tr>
              <a:tr h="370840">
                <a:tc>
                  <a:txBody>
                    <a:bodyPr/>
                    <a:lstStyle/>
                    <a:p>
                      <a:r>
                        <a:rPr lang="en-US" sz="1900" dirty="0">
                          <a:solidFill>
                            <a:schemeClr val="tx2"/>
                          </a:solidFill>
                        </a:rPr>
                        <a:t>Rescheduling GRE General Test</a:t>
                      </a:r>
                    </a:p>
                  </a:txBody>
                  <a:tcPr marL="68580" marR="68580"/>
                </a:tc>
                <a:tc>
                  <a:txBody>
                    <a:bodyPr/>
                    <a:lstStyle/>
                    <a:p>
                      <a:r>
                        <a:rPr lang="en-US" sz="1900" dirty="0">
                          <a:solidFill>
                            <a:schemeClr val="tx2"/>
                          </a:solidFill>
                        </a:rPr>
                        <a:t>$50</a:t>
                      </a:r>
                    </a:p>
                  </a:txBody>
                  <a:tcPr marL="68580" marR="68580"/>
                </a:tc>
                <a:extLst>
                  <a:ext uri="{0D108BD9-81ED-4DB2-BD59-A6C34878D82A}">
                    <a16:rowId xmlns:a16="http://schemas.microsoft.com/office/drawing/2014/main" val="1225832379"/>
                  </a:ext>
                </a:extLst>
              </a:tr>
              <a:tr h="370840">
                <a:tc>
                  <a:txBody>
                    <a:bodyPr/>
                    <a:lstStyle/>
                    <a:p>
                      <a:r>
                        <a:rPr lang="en-US" sz="1900" dirty="0">
                          <a:solidFill>
                            <a:schemeClr val="tx2"/>
                          </a:solidFill>
                        </a:rPr>
                        <a:t>Changing Test Center or Subject test</a:t>
                      </a:r>
                    </a:p>
                  </a:txBody>
                  <a:tcPr marL="68580" marR="68580"/>
                </a:tc>
                <a:tc>
                  <a:txBody>
                    <a:bodyPr/>
                    <a:lstStyle/>
                    <a:p>
                      <a:r>
                        <a:rPr lang="en-US" sz="1900" dirty="0">
                          <a:solidFill>
                            <a:schemeClr val="tx2"/>
                          </a:solidFill>
                        </a:rPr>
                        <a:t>$50 each</a:t>
                      </a:r>
                    </a:p>
                  </a:txBody>
                  <a:tcPr marL="68580" marR="68580"/>
                </a:tc>
                <a:extLst>
                  <a:ext uri="{0D108BD9-81ED-4DB2-BD59-A6C34878D82A}">
                    <a16:rowId xmlns:a16="http://schemas.microsoft.com/office/drawing/2014/main" val="3307946840"/>
                  </a:ext>
                </a:extLst>
              </a:tr>
              <a:tr h="370840">
                <a:tc>
                  <a:txBody>
                    <a:bodyPr/>
                    <a:lstStyle/>
                    <a:p>
                      <a:r>
                        <a:rPr lang="en-US" sz="1900" dirty="0">
                          <a:solidFill>
                            <a:schemeClr val="tx2"/>
                          </a:solidFill>
                        </a:rPr>
                        <a:t>Sending Score</a:t>
                      </a:r>
                    </a:p>
                  </a:txBody>
                  <a:tcPr marL="68580" marR="68580"/>
                </a:tc>
                <a:tc>
                  <a:txBody>
                    <a:bodyPr/>
                    <a:lstStyle/>
                    <a:p>
                      <a:r>
                        <a:rPr lang="en-US" sz="1900" dirty="0">
                          <a:solidFill>
                            <a:schemeClr val="tx2"/>
                          </a:solidFill>
                        </a:rPr>
                        <a:t>$27 per recipient</a:t>
                      </a:r>
                    </a:p>
                  </a:txBody>
                  <a:tcPr marL="68580" marR="68580"/>
                </a:tc>
                <a:extLst>
                  <a:ext uri="{0D108BD9-81ED-4DB2-BD59-A6C34878D82A}">
                    <a16:rowId xmlns:a16="http://schemas.microsoft.com/office/drawing/2014/main" val="3577512233"/>
                  </a:ext>
                </a:extLst>
              </a:tr>
            </a:tbl>
          </a:graphicData>
        </a:graphic>
      </p:graphicFrame>
      <p:graphicFrame>
        <p:nvGraphicFramePr>
          <p:cNvPr id="12" name="Table 11">
            <a:extLst>
              <a:ext uri="{FF2B5EF4-FFF2-40B4-BE49-F238E27FC236}">
                <a16:creationId xmlns:a16="http://schemas.microsoft.com/office/drawing/2014/main" id="{80A0F773-BDF8-8C4B-AE87-1D003D78FB82}"/>
              </a:ext>
            </a:extLst>
          </p:cNvPr>
          <p:cNvGraphicFramePr>
            <a:graphicFrameLocks noGrp="1"/>
          </p:cNvGraphicFramePr>
          <p:nvPr>
            <p:extLst>
              <p:ext uri="{D42A27DB-BD31-4B8C-83A1-F6EECF244321}">
                <p14:modId xmlns:p14="http://schemas.microsoft.com/office/powerpoint/2010/main" val="518506806"/>
              </p:ext>
            </p:extLst>
          </p:nvPr>
        </p:nvGraphicFramePr>
        <p:xfrm>
          <a:off x="2608288" y="3004708"/>
          <a:ext cx="6096000" cy="26822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73718598"/>
                    </a:ext>
                  </a:extLst>
                </a:gridCol>
              </a:tblGrid>
              <a:tr h="370840">
                <a:tc>
                  <a:txBody>
                    <a:bodyPr/>
                    <a:lstStyle/>
                    <a:p>
                      <a:pPr algn="ctr"/>
                      <a:r>
                        <a:rPr lang="en-US" sz="1900" dirty="0"/>
                        <a:t>College Seniors Searching For</a:t>
                      </a:r>
                      <a:r>
                        <a:rPr lang="en-US" sz="1900" baseline="0" dirty="0"/>
                        <a:t> a </a:t>
                      </a:r>
                      <a:r>
                        <a:rPr lang="en-US" sz="1900" dirty="0"/>
                        <a:t>Fee Reduction from ETS Must</a:t>
                      </a:r>
                      <a:r>
                        <a:rPr lang="en-US" sz="1900" baseline="0" dirty="0"/>
                        <a:t> Be:</a:t>
                      </a:r>
                      <a:endParaRPr lang="en-US" sz="1900" dirty="0"/>
                    </a:p>
                  </a:txBody>
                  <a:tcPr marL="68580" marR="68580"/>
                </a:tc>
                <a:extLst>
                  <a:ext uri="{0D108BD9-81ED-4DB2-BD59-A6C34878D82A}">
                    <a16:rowId xmlns:a16="http://schemas.microsoft.com/office/drawing/2014/main" val="3057873226"/>
                  </a:ext>
                </a:extLst>
              </a:tr>
              <a:tr h="370840">
                <a:tc>
                  <a:txBody>
                    <a:bodyPr/>
                    <a:lstStyle/>
                    <a:p>
                      <a:r>
                        <a:rPr lang="en-US" sz="1900" dirty="0">
                          <a:solidFill>
                            <a:schemeClr val="tx2"/>
                          </a:solidFill>
                        </a:rPr>
                        <a:t>1. Receiving Financial Aid </a:t>
                      </a:r>
                      <a:r>
                        <a:rPr lang="en-US" sz="1900" b="1" dirty="0">
                          <a:solidFill>
                            <a:schemeClr val="tx2"/>
                          </a:solidFill>
                        </a:rPr>
                        <a:t>AND</a:t>
                      </a:r>
                      <a:r>
                        <a:rPr lang="en-US" sz="1900" dirty="0">
                          <a:solidFill>
                            <a:schemeClr val="tx2"/>
                          </a:solidFill>
                        </a:rPr>
                        <a:t>:</a:t>
                      </a:r>
                    </a:p>
                  </a:txBody>
                  <a:tcPr marL="68580" marR="68580"/>
                </a:tc>
                <a:extLst>
                  <a:ext uri="{0D108BD9-81ED-4DB2-BD59-A6C34878D82A}">
                    <a16:rowId xmlns:a16="http://schemas.microsoft.com/office/drawing/2014/main" val="1955768672"/>
                  </a:ext>
                </a:extLst>
              </a:tr>
              <a:tr h="370840">
                <a:tc>
                  <a:txBody>
                    <a:bodyPr/>
                    <a:lstStyle/>
                    <a:p>
                      <a:r>
                        <a:rPr lang="en-US" sz="1900" b="0" i="0" kern="1200" dirty="0">
                          <a:solidFill>
                            <a:schemeClr val="tx2"/>
                          </a:solidFill>
                          <a:effectLst/>
                          <a:latin typeface="+mn-lt"/>
                          <a:ea typeface="+mn-ea"/>
                          <a:cs typeface="+mn-cs"/>
                        </a:rPr>
                        <a:t>2a. A dependent, who has a FAFSA Student Aid Report (SAR) that shows a parental contribution of not more than $2,500 for the senior year </a:t>
                      </a:r>
                      <a:r>
                        <a:rPr lang="en-US" sz="1900" b="1" i="0" kern="1200" dirty="0">
                          <a:solidFill>
                            <a:schemeClr val="tx2"/>
                          </a:solidFill>
                          <a:effectLst/>
                          <a:latin typeface="+mn-lt"/>
                          <a:ea typeface="+mn-ea"/>
                          <a:cs typeface="+mn-cs"/>
                        </a:rPr>
                        <a:t>OR</a:t>
                      </a:r>
                      <a:endParaRPr lang="en-US" sz="1900" b="1" dirty="0">
                        <a:solidFill>
                          <a:schemeClr val="tx2"/>
                        </a:solidFill>
                      </a:endParaRPr>
                    </a:p>
                  </a:txBody>
                  <a:tcPr marL="68580" marR="68580"/>
                </a:tc>
                <a:extLst>
                  <a:ext uri="{0D108BD9-81ED-4DB2-BD59-A6C34878D82A}">
                    <a16:rowId xmlns:a16="http://schemas.microsoft.com/office/drawing/2014/main" val="702055095"/>
                  </a:ext>
                </a:extLst>
              </a:tr>
              <a:tr h="370840">
                <a:tc>
                  <a:txBody>
                    <a:bodyPr/>
                    <a:lstStyle/>
                    <a:p>
                      <a:r>
                        <a:rPr lang="en-US" sz="1900" b="0" i="0" kern="1200" dirty="0">
                          <a:solidFill>
                            <a:schemeClr val="tx2"/>
                          </a:solidFill>
                          <a:effectLst/>
                          <a:latin typeface="+mn-lt"/>
                          <a:ea typeface="+mn-ea"/>
                          <a:cs typeface="+mn-cs"/>
                        </a:rPr>
                        <a:t>2b. Self-supporting and have a SAR that shows a contribution of not more than $3,000 for the senior year</a:t>
                      </a:r>
                    </a:p>
                  </a:txBody>
                  <a:tcPr marL="68580" marR="68580"/>
                </a:tc>
                <a:extLst>
                  <a:ext uri="{0D108BD9-81ED-4DB2-BD59-A6C34878D82A}">
                    <a16:rowId xmlns:a16="http://schemas.microsoft.com/office/drawing/2014/main" val="1225832379"/>
                  </a:ext>
                </a:extLst>
              </a:tr>
            </a:tbl>
          </a:graphicData>
        </a:graphic>
      </p:graphicFrame>
      <p:graphicFrame>
        <p:nvGraphicFramePr>
          <p:cNvPr id="13" name="Table 12">
            <a:extLst>
              <a:ext uri="{FF2B5EF4-FFF2-40B4-BE49-F238E27FC236}">
                <a16:creationId xmlns:a16="http://schemas.microsoft.com/office/drawing/2014/main" id="{B10669F6-D22B-0041-8E1C-0EF6056948F6}"/>
              </a:ext>
            </a:extLst>
          </p:cNvPr>
          <p:cNvGraphicFramePr>
            <a:graphicFrameLocks noGrp="1"/>
          </p:cNvGraphicFramePr>
          <p:nvPr>
            <p:extLst>
              <p:ext uri="{D42A27DB-BD31-4B8C-83A1-F6EECF244321}">
                <p14:modId xmlns:p14="http://schemas.microsoft.com/office/powerpoint/2010/main" val="728675819"/>
              </p:ext>
            </p:extLst>
          </p:nvPr>
        </p:nvGraphicFramePr>
        <p:xfrm>
          <a:off x="2608288" y="5088916"/>
          <a:ext cx="6096000" cy="17221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173718598"/>
                    </a:ext>
                  </a:extLst>
                </a:gridCol>
              </a:tblGrid>
              <a:tr h="370840">
                <a:tc>
                  <a:txBody>
                    <a:bodyPr/>
                    <a:lstStyle/>
                    <a:p>
                      <a:pPr algn="ctr"/>
                      <a:r>
                        <a:rPr lang="en-US" sz="1900" dirty="0"/>
                        <a:t>Unenrolled College Grad Searching For a Fee Reductions From ETS Must:</a:t>
                      </a:r>
                    </a:p>
                  </a:txBody>
                  <a:tcPr marL="68580" marR="68580"/>
                </a:tc>
                <a:extLst>
                  <a:ext uri="{0D108BD9-81ED-4DB2-BD59-A6C34878D82A}">
                    <a16:rowId xmlns:a16="http://schemas.microsoft.com/office/drawing/2014/main" val="3057873226"/>
                  </a:ext>
                </a:extLst>
              </a:tr>
              <a:tr h="370840">
                <a:tc>
                  <a:txBody>
                    <a:bodyPr/>
                    <a:lstStyle/>
                    <a:p>
                      <a:r>
                        <a:rPr lang="en-US" sz="1900" b="0" i="0" kern="1200" dirty="0">
                          <a:solidFill>
                            <a:schemeClr val="tx2"/>
                          </a:solidFill>
                          <a:effectLst/>
                          <a:latin typeface="+mn-lt"/>
                          <a:ea typeface="+mn-ea"/>
                          <a:cs typeface="+mn-cs"/>
                        </a:rPr>
                        <a:t>1. Have applied for financial aid </a:t>
                      </a:r>
                      <a:r>
                        <a:rPr lang="en-US" sz="1900" b="1" i="0" kern="1200" dirty="0">
                          <a:solidFill>
                            <a:schemeClr val="tx2"/>
                          </a:solidFill>
                          <a:effectLst/>
                          <a:latin typeface="+mn-lt"/>
                          <a:ea typeface="+mn-ea"/>
                          <a:cs typeface="+mn-cs"/>
                        </a:rPr>
                        <a:t>AND</a:t>
                      </a:r>
                      <a:endParaRPr lang="en-US" sz="1900" b="1" dirty="0">
                        <a:solidFill>
                          <a:schemeClr val="tx2"/>
                        </a:solidFill>
                      </a:endParaRPr>
                    </a:p>
                  </a:txBody>
                  <a:tcPr marL="68580" marR="68580"/>
                </a:tc>
                <a:extLst>
                  <a:ext uri="{0D108BD9-81ED-4DB2-BD59-A6C34878D82A}">
                    <a16:rowId xmlns:a16="http://schemas.microsoft.com/office/drawing/2014/main" val="1955768672"/>
                  </a:ext>
                </a:extLst>
              </a:tr>
              <a:tr h="370840">
                <a:tc>
                  <a:txBody>
                    <a:bodyPr/>
                    <a:lstStyle/>
                    <a:p>
                      <a:r>
                        <a:rPr lang="en-US" sz="1900" b="0" i="0" kern="1200" dirty="0">
                          <a:solidFill>
                            <a:schemeClr val="tx2"/>
                          </a:solidFill>
                          <a:effectLst/>
                          <a:latin typeface="+mn-lt"/>
                          <a:ea typeface="+mn-ea"/>
                          <a:cs typeface="+mn-cs"/>
                        </a:rPr>
                        <a:t>2. SAR that shows a self-supporting status and a contribution of not more than $3,000</a:t>
                      </a:r>
                    </a:p>
                  </a:txBody>
                  <a:tcPr marL="68580" marR="68580"/>
                </a:tc>
                <a:extLst>
                  <a:ext uri="{0D108BD9-81ED-4DB2-BD59-A6C34878D82A}">
                    <a16:rowId xmlns:a16="http://schemas.microsoft.com/office/drawing/2014/main" val="702055095"/>
                  </a:ext>
                </a:extLst>
              </a:tr>
            </a:tbl>
          </a:graphicData>
        </a:graphic>
      </p:graphicFrame>
    </p:spTree>
    <p:extLst>
      <p:ext uri="{BB962C8B-B14F-4D97-AF65-F5344CB8AC3E}">
        <p14:creationId xmlns:p14="http://schemas.microsoft.com/office/powerpoint/2010/main" val="151906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 Application:</a:t>
            </a:r>
            <a:br>
              <a:rPr lang="en-US" dirty="0"/>
            </a:br>
            <a:br>
              <a:rPr lang="en-US" dirty="0"/>
            </a:br>
            <a:r>
              <a:rPr lang="en-US" dirty="0"/>
              <a:t>Programs That Offer Financial Support</a:t>
            </a:r>
          </a:p>
        </p:txBody>
      </p:sp>
      <p:sp>
        <p:nvSpPr>
          <p:cNvPr id="3" name="Content Placeholder 2"/>
          <p:cNvSpPr>
            <a:spLocks noGrp="1"/>
          </p:cNvSpPr>
          <p:nvPr>
            <p:ph idx="1"/>
          </p:nvPr>
        </p:nvSpPr>
        <p:spPr>
          <a:xfrm>
            <a:off x="2582865" y="915536"/>
            <a:ext cx="6422288" cy="6169742"/>
          </a:xfrm>
        </p:spPr>
        <p:txBody>
          <a:bodyPr anchor="t">
            <a:normAutofit/>
          </a:bodyPr>
          <a:lstStyle/>
          <a:p>
            <a:r>
              <a:rPr lang="en-US" dirty="0">
                <a:solidFill>
                  <a:schemeClr val="tx2"/>
                </a:solidFill>
              </a:rPr>
              <a:t>National Programs That Offer GRE Fee Reductions and Grad Program Assistance:</a:t>
            </a:r>
          </a:p>
          <a:p>
            <a:r>
              <a:rPr lang="en-US" dirty="0">
                <a:solidFill>
                  <a:schemeClr val="tx2"/>
                </a:solidFill>
              </a:rPr>
              <a:t>Gates Millennium Scholars Program</a:t>
            </a:r>
          </a:p>
          <a:p>
            <a:pPr lvl="1"/>
            <a:r>
              <a:rPr lang="en-US" dirty="0">
                <a:solidFill>
                  <a:schemeClr val="tx2"/>
                </a:solidFill>
              </a:rPr>
              <a:t>Gates Millennium Scholars program: Founded by Bill Gates foundation</a:t>
            </a:r>
          </a:p>
          <a:p>
            <a:pPr lvl="1"/>
            <a:r>
              <a:rPr lang="en-US" dirty="0">
                <a:solidFill>
                  <a:schemeClr val="tx2"/>
                </a:solidFill>
              </a:rPr>
              <a:t>Scholarship program for incoming freshman students of color entering college, however, if you are one of these recipients and continue onto grad school, you are eligible for a GRE fee reduction and Gates Millennium Fellowship in a graduate degree program</a:t>
            </a:r>
          </a:p>
          <a:p>
            <a:r>
              <a:rPr lang="en-US" dirty="0">
                <a:solidFill>
                  <a:schemeClr val="tx2"/>
                </a:solidFill>
              </a:rPr>
              <a:t>Veteran’s Affairs</a:t>
            </a:r>
          </a:p>
          <a:p>
            <a:pPr lvl="1"/>
            <a:r>
              <a:rPr lang="en-US" dirty="0">
                <a:solidFill>
                  <a:schemeClr val="tx2"/>
                </a:solidFill>
              </a:rPr>
              <a:t>For past and present Servicemembers, and their families</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66602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I took the GRE, now I need to apply!:</a:t>
            </a:r>
            <a:br>
              <a:rPr lang="en-US" dirty="0"/>
            </a:br>
            <a:br>
              <a:rPr lang="en-US" dirty="0"/>
            </a:br>
            <a:r>
              <a:rPr lang="en-US" dirty="0"/>
              <a:t>Sending Transcripts</a:t>
            </a:r>
          </a:p>
        </p:txBody>
      </p:sp>
      <p:sp>
        <p:nvSpPr>
          <p:cNvPr id="7" name="Rectangle 6">
            <a:extLst>
              <a:ext uri="{FF2B5EF4-FFF2-40B4-BE49-F238E27FC236}">
                <a16:creationId xmlns:a16="http://schemas.microsoft.com/office/drawing/2014/main" id="{C56A7F25-7AD7-D34C-B677-BA7E1101DC78}"/>
              </a:ext>
            </a:extLst>
          </p:cNvPr>
          <p:cNvSpPr/>
          <p:nvPr/>
        </p:nvSpPr>
        <p:spPr>
          <a:xfrm>
            <a:off x="-1434" y="6467218"/>
            <a:ext cx="8768426" cy="369332"/>
          </a:xfrm>
          <a:prstGeom prst="rect">
            <a:avLst/>
          </a:prstGeom>
        </p:spPr>
        <p:txBody>
          <a:bodyPr wrap="none">
            <a:spAutoFit/>
          </a:bodyPr>
          <a:lstStyle/>
          <a:p>
            <a:r>
              <a:rPr lang="en-US" dirty="0">
                <a:solidFill>
                  <a:srgbClr val="C8102E"/>
                </a:solidFill>
              </a:rPr>
              <a:t>http://www.uh.edu/about/offices/enrollment-services/registrar/transcripts/#onlinedelivery</a:t>
            </a:r>
          </a:p>
        </p:txBody>
      </p:sp>
      <p:graphicFrame>
        <p:nvGraphicFramePr>
          <p:cNvPr id="12" name="Table 11">
            <a:extLst>
              <a:ext uri="{FF2B5EF4-FFF2-40B4-BE49-F238E27FC236}">
                <a16:creationId xmlns:a16="http://schemas.microsoft.com/office/drawing/2014/main" id="{80A0F773-BDF8-8C4B-AE87-1D003D78FB82}"/>
              </a:ext>
            </a:extLst>
          </p:cNvPr>
          <p:cNvGraphicFramePr>
            <a:graphicFrameLocks noGrp="1"/>
          </p:cNvGraphicFramePr>
          <p:nvPr>
            <p:extLst>
              <p:ext uri="{D42A27DB-BD31-4B8C-83A1-F6EECF244321}">
                <p14:modId xmlns:p14="http://schemas.microsoft.com/office/powerpoint/2010/main" val="2908511652"/>
              </p:ext>
            </p:extLst>
          </p:nvPr>
        </p:nvGraphicFramePr>
        <p:xfrm>
          <a:off x="2597045" y="755664"/>
          <a:ext cx="6063174" cy="4299567"/>
        </p:xfrm>
        <a:graphic>
          <a:graphicData uri="http://schemas.openxmlformats.org/drawingml/2006/table">
            <a:tbl>
              <a:tblPr firstRow="1" bandRow="1">
                <a:tableStyleId>{5C22544A-7EE6-4342-B048-85BDC9FD1C3A}</a:tableStyleId>
              </a:tblPr>
              <a:tblGrid>
                <a:gridCol w="3031587">
                  <a:extLst>
                    <a:ext uri="{9D8B030D-6E8A-4147-A177-3AD203B41FA5}">
                      <a16:colId xmlns:a16="http://schemas.microsoft.com/office/drawing/2014/main" val="1173718598"/>
                    </a:ext>
                  </a:extLst>
                </a:gridCol>
                <a:gridCol w="3031587">
                  <a:extLst>
                    <a:ext uri="{9D8B030D-6E8A-4147-A177-3AD203B41FA5}">
                      <a16:colId xmlns:a16="http://schemas.microsoft.com/office/drawing/2014/main" val="128526145"/>
                    </a:ext>
                  </a:extLst>
                </a:gridCol>
              </a:tblGrid>
              <a:tr h="427349">
                <a:tc>
                  <a:txBody>
                    <a:bodyPr/>
                    <a:lstStyle/>
                    <a:p>
                      <a:pPr algn="ctr"/>
                      <a:r>
                        <a:rPr lang="en-US" sz="2000" dirty="0"/>
                        <a:t>Transcript Order Type and Method</a:t>
                      </a:r>
                    </a:p>
                  </a:txBody>
                  <a:tcPr marL="68580" marR="68580"/>
                </a:tc>
                <a:tc>
                  <a:txBody>
                    <a:bodyPr/>
                    <a:lstStyle/>
                    <a:p>
                      <a:pPr algn="ctr"/>
                      <a:r>
                        <a:rPr lang="en-US" sz="2000" dirty="0"/>
                        <a:t>Cost</a:t>
                      </a:r>
                    </a:p>
                  </a:txBody>
                  <a:tcPr marL="68580" marR="68580"/>
                </a:tc>
                <a:extLst>
                  <a:ext uri="{0D108BD9-81ED-4DB2-BD59-A6C34878D82A}">
                    <a16:rowId xmlns:a16="http://schemas.microsoft.com/office/drawing/2014/main" val="3057873226"/>
                  </a:ext>
                </a:extLst>
              </a:tr>
              <a:tr h="427349">
                <a:tc>
                  <a:txBody>
                    <a:bodyPr/>
                    <a:lstStyle/>
                    <a:p>
                      <a:r>
                        <a:rPr lang="en-US" sz="2000" dirty="0">
                          <a:solidFill>
                            <a:schemeClr val="tx2"/>
                          </a:solidFill>
                        </a:rPr>
                        <a:t>Base Fee at UH</a:t>
                      </a:r>
                    </a:p>
                  </a:txBody>
                  <a:tcPr marL="68580" marR="68580"/>
                </a:tc>
                <a:tc>
                  <a:txBody>
                    <a:bodyPr/>
                    <a:lstStyle/>
                    <a:p>
                      <a:r>
                        <a:rPr lang="en-US" sz="2000" dirty="0">
                          <a:solidFill>
                            <a:schemeClr val="tx2"/>
                          </a:solidFill>
                        </a:rPr>
                        <a:t>$12.50 each</a:t>
                      </a:r>
                    </a:p>
                  </a:txBody>
                  <a:tcPr marL="68580" marR="68580"/>
                </a:tc>
                <a:extLst>
                  <a:ext uri="{0D108BD9-81ED-4DB2-BD59-A6C34878D82A}">
                    <a16:rowId xmlns:a16="http://schemas.microsoft.com/office/drawing/2014/main" val="1955768672"/>
                  </a:ext>
                </a:extLst>
              </a:tr>
              <a:tr h="427349">
                <a:tc>
                  <a:txBody>
                    <a:bodyPr/>
                    <a:lstStyle/>
                    <a:p>
                      <a:r>
                        <a:rPr lang="en-US" sz="2000" b="0" i="0" kern="1200" dirty="0">
                          <a:solidFill>
                            <a:schemeClr val="tx2"/>
                          </a:solidFill>
                          <a:effectLst/>
                          <a:latin typeface="+mn-lt"/>
                          <a:ea typeface="+mn-ea"/>
                          <a:cs typeface="+mn-cs"/>
                        </a:rPr>
                        <a:t>Online + Pickup</a:t>
                      </a:r>
                    </a:p>
                  </a:txBody>
                  <a:tcPr marL="68580" marR="68580"/>
                </a:tc>
                <a:tc>
                  <a:txBody>
                    <a:bodyPr/>
                    <a:lstStyle/>
                    <a:p>
                      <a:r>
                        <a:rPr lang="en-US" sz="2000" b="0" i="0" kern="1200" dirty="0">
                          <a:solidFill>
                            <a:schemeClr val="tx2"/>
                          </a:solidFill>
                          <a:effectLst/>
                          <a:latin typeface="+mn-lt"/>
                          <a:ea typeface="+mn-ea"/>
                          <a:cs typeface="+mn-cs"/>
                        </a:rPr>
                        <a:t>Additional $10</a:t>
                      </a:r>
                    </a:p>
                  </a:txBody>
                  <a:tcPr marL="68580" marR="68580"/>
                </a:tc>
                <a:extLst>
                  <a:ext uri="{0D108BD9-81ED-4DB2-BD59-A6C34878D82A}">
                    <a16:rowId xmlns:a16="http://schemas.microsoft.com/office/drawing/2014/main" val="702055095"/>
                  </a:ext>
                </a:extLst>
              </a:tr>
              <a:tr h="1053738">
                <a:tc>
                  <a:txBody>
                    <a:bodyPr/>
                    <a:lstStyle/>
                    <a:p>
                      <a:r>
                        <a:rPr lang="en-US" sz="2000" b="0" i="0" kern="1200" dirty="0">
                          <a:solidFill>
                            <a:schemeClr val="tx2"/>
                          </a:solidFill>
                          <a:effectLst/>
                          <a:latin typeface="+mn-lt"/>
                          <a:ea typeface="+mn-ea"/>
                          <a:cs typeface="+mn-cs"/>
                        </a:rPr>
                        <a:t>Online + Delivery</a:t>
                      </a:r>
                    </a:p>
                  </a:txBody>
                  <a:tcPr marL="68580" marR="68580"/>
                </a:tc>
                <a:tc>
                  <a:txBody>
                    <a:bodyPr/>
                    <a:lstStyle/>
                    <a:p>
                      <a:r>
                        <a:rPr lang="en-US" sz="2000" b="0" i="0" kern="1200" dirty="0">
                          <a:solidFill>
                            <a:schemeClr val="tx2"/>
                          </a:solidFill>
                          <a:effectLst/>
                          <a:latin typeface="+mn-lt"/>
                          <a:ea typeface="+mn-ea"/>
                          <a:cs typeface="+mn-cs"/>
                        </a:rPr>
                        <a:t>Price varies by delivery method: electronic delivery (fastest), USPS first class mail, or express delivery.</a:t>
                      </a:r>
                    </a:p>
                  </a:txBody>
                  <a:tcPr marL="68580" marR="68580"/>
                </a:tc>
                <a:extLst>
                  <a:ext uri="{0D108BD9-81ED-4DB2-BD59-A6C34878D82A}">
                    <a16:rowId xmlns:a16="http://schemas.microsoft.com/office/drawing/2014/main" val="1225832379"/>
                  </a:ext>
                </a:extLst>
              </a:tr>
              <a:tr h="427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2"/>
                          </a:solidFill>
                          <a:effectLst/>
                          <a:latin typeface="+mn-lt"/>
                          <a:ea typeface="+mn-ea"/>
                          <a:cs typeface="+mn-cs"/>
                        </a:rPr>
                        <a:t>Phone + Delivery</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2"/>
                          </a:solidFill>
                          <a:effectLst/>
                          <a:latin typeface="+mn-lt"/>
                          <a:ea typeface="+mn-ea"/>
                          <a:cs typeface="+mn-cs"/>
                        </a:rPr>
                        <a:t>Additional $15</a:t>
                      </a:r>
                    </a:p>
                  </a:txBody>
                  <a:tcPr marL="68580" marR="68580"/>
                </a:tc>
                <a:extLst>
                  <a:ext uri="{0D108BD9-81ED-4DB2-BD59-A6C34878D82A}">
                    <a16:rowId xmlns:a16="http://schemas.microsoft.com/office/drawing/2014/main" val="4278975162"/>
                  </a:ext>
                </a:extLst>
              </a:tr>
              <a:tr h="737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2"/>
                          </a:solidFill>
                          <a:effectLst/>
                          <a:latin typeface="+mn-lt"/>
                          <a:ea typeface="+mn-ea"/>
                          <a:cs typeface="+mn-cs"/>
                        </a:rPr>
                        <a:t>Phone + Pickup</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tx2"/>
                          </a:solidFill>
                          <a:effectLst/>
                          <a:latin typeface="+mn-lt"/>
                          <a:ea typeface="+mn-ea"/>
                          <a:cs typeface="+mn-cs"/>
                        </a:rPr>
                        <a:t>Additional fee of $25 per transcript (</a:t>
                      </a:r>
                      <a:r>
                        <a:rPr lang="en-US" sz="2000" b="0" i="1" kern="1200" dirty="0">
                          <a:solidFill>
                            <a:schemeClr val="tx2"/>
                          </a:solidFill>
                          <a:effectLst/>
                          <a:latin typeface="+mn-lt"/>
                          <a:ea typeface="+mn-ea"/>
                          <a:cs typeface="+mn-cs"/>
                        </a:rPr>
                        <a:t>$15 for phone order + $10 for pick up</a:t>
                      </a:r>
                      <a:r>
                        <a:rPr lang="en-US" sz="2000" b="0" i="0" kern="1200" dirty="0">
                          <a:solidFill>
                            <a:schemeClr val="tx2"/>
                          </a:solidFill>
                          <a:effectLst/>
                          <a:latin typeface="+mn-lt"/>
                          <a:ea typeface="+mn-ea"/>
                          <a:cs typeface="+mn-cs"/>
                        </a:rPr>
                        <a:t>). </a:t>
                      </a:r>
                    </a:p>
                  </a:txBody>
                  <a:tcPr marL="68580" marR="68580"/>
                </a:tc>
                <a:extLst>
                  <a:ext uri="{0D108BD9-81ED-4DB2-BD59-A6C34878D82A}">
                    <a16:rowId xmlns:a16="http://schemas.microsoft.com/office/drawing/2014/main" val="236946025"/>
                  </a:ext>
                </a:extLst>
              </a:tr>
            </a:tbl>
          </a:graphicData>
        </a:graphic>
      </p:graphicFrame>
    </p:spTree>
    <p:extLst>
      <p:ext uri="{BB962C8B-B14F-4D97-AF65-F5344CB8AC3E}">
        <p14:creationId xmlns:p14="http://schemas.microsoft.com/office/powerpoint/2010/main" val="174056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38DF-694F-6343-A3D5-ACD7CC62BA9C}"/>
              </a:ext>
            </a:extLst>
          </p:cNvPr>
          <p:cNvSpPr>
            <a:spLocks noGrp="1"/>
          </p:cNvSpPr>
          <p:nvPr>
            <p:ph type="title"/>
          </p:nvPr>
        </p:nvSpPr>
        <p:spPr>
          <a:xfrm>
            <a:off x="189689" y="1123838"/>
            <a:ext cx="2347376" cy="4601101"/>
          </a:xfrm>
        </p:spPr>
        <p:txBody>
          <a:bodyPr/>
          <a:lstStyle/>
          <a:p>
            <a:pPr algn="ctr"/>
            <a:r>
              <a:rPr lang="en-US" dirty="0"/>
              <a:t>I took the GRE, now I need to apply!:</a:t>
            </a:r>
            <a:br>
              <a:rPr lang="en-US" dirty="0"/>
            </a:br>
            <a:br>
              <a:rPr lang="en-US" dirty="0"/>
            </a:br>
            <a:r>
              <a:rPr lang="en-US" dirty="0"/>
              <a:t> Application Fees</a:t>
            </a:r>
          </a:p>
        </p:txBody>
      </p:sp>
      <p:sp>
        <p:nvSpPr>
          <p:cNvPr id="8" name="TextBox 7">
            <a:extLst>
              <a:ext uri="{FF2B5EF4-FFF2-40B4-BE49-F238E27FC236}">
                <a16:creationId xmlns:a16="http://schemas.microsoft.com/office/drawing/2014/main" id="{AB233598-C299-304A-8136-B57BF6C2540E}"/>
              </a:ext>
            </a:extLst>
          </p:cNvPr>
          <p:cNvSpPr txBox="1"/>
          <p:nvPr/>
        </p:nvSpPr>
        <p:spPr>
          <a:xfrm>
            <a:off x="2725909" y="737198"/>
            <a:ext cx="6527652" cy="2677656"/>
          </a:xfrm>
          <a:prstGeom prst="rect">
            <a:avLst/>
          </a:prstGeom>
          <a:noFill/>
        </p:spPr>
        <p:txBody>
          <a:bodyPr wrap="square" rtlCol="0">
            <a:spAutoFit/>
          </a:bodyPr>
          <a:lstStyle/>
          <a:p>
            <a:r>
              <a:rPr lang="en-US" sz="2400" dirty="0">
                <a:solidFill>
                  <a:srgbClr val="C8102E"/>
                </a:solidFill>
              </a:rPr>
              <a:t>Application fees in Graduate Psychology</a:t>
            </a:r>
          </a:p>
          <a:p>
            <a:endParaRPr lang="en-US" sz="2400" dirty="0">
              <a:solidFill>
                <a:srgbClr val="C8102E"/>
              </a:solidFill>
            </a:endParaRPr>
          </a:p>
          <a:p>
            <a:endParaRPr lang="en-US" sz="2400" dirty="0">
              <a:solidFill>
                <a:srgbClr val="C8102E"/>
              </a:solidFill>
            </a:endParaRPr>
          </a:p>
          <a:p>
            <a:pPr marL="342900" indent="-342900">
              <a:buFontTx/>
              <a:buChar char="-"/>
            </a:pPr>
            <a:r>
              <a:rPr lang="en-US" sz="2400" dirty="0">
                <a:solidFill>
                  <a:srgbClr val="C8102E"/>
                </a:solidFill>
              </a:rPr>
              <a:t>Plan on between $50-$80 per application</a:t>
            </a:r>
          </a:p>
          <a:p>
            <a:pPr marL="342900" indent="-342900">
              <a:buFontTx/>
              <a:buChar char="-"/>
            </a:pPr>
            <a:r>
              <a:rPr lang="en-US" sz="2400" dirty="0">
                <a:solidFill>
                  <a:srgbClr val="C8102E"/>
                </a:solidFill>
              </a:rPr>
              <a:t>Some universities waive application fees if you attend a short graduate school training (including UH) </a:t>
            </a:r>
          </a:p>
        </p:txBody>
      </p:sp>
      <p:sp>
        <p:nvSpPr>
          <p:cNvPr id="9" name="TextBox 8">
            <a:extLst>
              <a:ext uri="{FF2B5EF4-FFF2-40B4-BE49-F238E27FC236}">
                <a16:creationId xmlns:a16="http://schemas.microsoft.com/office/drawing/2014/main" id="{694AB67B-F3DC-8044-9916-D47074C057FF}"/>
              </a:ext>
            </a:extLst>
          </p:cNvPr>
          <p:cNvSpPr txBox="1"/>
          <p:nvPr/>
        </p:nvSpPr>
        <p:spPr>
          <a:xfrm>
            <a:off x="189690" y="6315740"/>
            <a:ext cx="8438632" cy="369332"/>
          </a:xfrm>
          <a:prstGeom prst="rect">
            <a:avLst/>
          </a:prstGeom>
          <a:noFill/>
        </p:spPr>
        <p:txBody>
          <a:bodyPr wrap="square" rtlCol="0">
            <a:spAutoFit/>
          </a:bodyPr>
          <a:lstStyle/>
          <a:p>
            <a:r>
              <a:rPr lang="en-US" dirty="0">
                <a:solidFill>
                  <a:srgbClr val="C8102E"/>
                </a:solidFill>
              </a:rPr>
              <a:t>https://www.apa.org/education/grad/survey-data/2018-admissions-applications</a:t>
            </a:r>
          </a:p>
        </p:txBody>
      </p:sp>
    </p:spTree>
    <p:extLst>
      <p:ext uri="{BB962C8B-B14F-4D97-AF65-F5344CB8AC3E}">
        <p14:creationId xmlns:p14="http://schemas.microsoft.com/office/powerpoint/2010/main" val="295517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C5DC-FB15-D446-A22F-29E1AF50E9A7}"/>
              </a:ext>
            </a:extLst>
          </p:cNvPr>
          <p:cNvSpPr>
            <a:spLocks noGrp="1"/>
          </p:cNvSpPr>
          <p:nvPr>
            <p:ph type="title"/>
          </p:nvPr>
        </p:nvSpPr>
        <p:spPr/>
        <p:txBody>
          <a:bodyPr/>
          <a:lstStyle/>
          <a:p>
            <a:pPr algn="ctr"/>
            <a:r>
              <a:rPr lang="en-US" dirty="0"/>
              <a:t>I received an interview! </a:t>
            </a:r>
            <a:br>
              <a:rPr lang="en-US" dirty="0"/>
            </a:br>
            <a:br>
              <a:rPr lang="en-US" dirty="0"/>
            </a:br>
            <a:r>
              <a:rPr lang="en-US" dirty="0"/>
              <a:t>How much will this cost me?</a:t>
            </a:r>
          </a:p>
        </p:txBody>
      </p:sp>
      <p:sp>
        <p:nvSpPr>
          <p:cNvPr id="3" name="Content Placeholder 2">
            <a:extLst>
              <a:ext uri="{FF2B5EF4-FFF2-40B4-BE49-F238E27FC236}">
                <a16:creationId xmlns:a16="http://schemas.microsoft.com/office/drawing/2014/main" id="{19D81E94-F04F-514B-89A7-4329F563934D}"/>
              </a:ext>
            </a:extLst>
          </p:cNvPr>
          <p:cNvSpPr>
            <a:spLocks noGrp="1"/>
          </p:cNvSpPr>
          <p:nvPr>
            <p:ph idx="1"/>
          </p:nvPr>
        </p:nvSpPr>
        <p:spPr>
          <a:xfrm>
            <a:off x="2743200" y="361981"/>
            <a:ext cx="5909428" cy="5985964"/>
          </a:xfrm>
        </p:spPr>
        <p:txBody>
          <a:bodyPr anchor="t">
            <a:normAutofit fontScale="92500" lnSpcReduction="10000"/>
          </a:bodyPr>
          <a:lstStyle/>
          <a:p>
            <a:pPr>
              <a:buNone/>
            </a:pPr>
            <a:r>
              <a:rPr lang="en-US" sz="2400" b="1" dirty="0">
                <a:solidFill>
                  <a:schemeClr val="tx2"/>
                </a:solidFill>
              </a:rPr>
              <a:t>PhD Programs</a:t>
            </a:r>
          </a:p>
          <a:p>
            <a:pPr lvl="1"/>
            <a:r>
              <a:rPr lang="en-US" sz="2000" dirty="0">
                <a:solidFill>
                  <a:schemeClr val="tx2"/>
                </a:solidFill>
              </a:rPr>
              <a:t>Interviews occur during January, February, and sometimes March</a:t>
            </a:r>
          </a:p>
          <a:p>
            <a:pPr lvl="1"/>
            <a:r>
              <a:rPr lang="en-US" sz="2000" dirty="0">
                <a:solidFill>
                  <a:schemeClr val="tx2"/>
                </a:solidFill>
              </a:rPr>
              <a:t>Depending on area, programs may provide $ support</a:t>
            </a:r>
          </a:p>
          <a:p>
            <a:pPr lvl="1"/>
            <a:r>
              <a:rPr lang="en-US" sz="2000" dirty="0">
                <a:solidFill>
                  <a:schemeClr val="tx2"/>
                </a:solidFill>
              </a:rPr>
              <a:t>Will most often offer to drive you to/from airports</a:t>
            </a:r>
          </a:p>
          <a:p>
            <a:pPr lvl="1"/>
            <a:r>
              <a:rPr lang="en-US" sz="2000" dirty="0">
                <a:solidFill>
                  <a:schemeClr val="tx2"/>
                </a:solidFill>
              </a:rPr>
              <a:t>Will often ask whether you would like to stay with a student host or choose a hotel at discounted rates.</a:t>
            </a:r>
          </a:p>
          <a:p>
            <a:pPr lvl="1"/>
            <a:r>
              <a:rPr lang="en-US" sz="2000" dirty="0">
                <a:solidFill>
                  <a:schemeClr val="tx2"/>
                </a:solidFill>
              </a:rPr>
              <a:t>Take your time to plan and prioritize your travel dates/interviews so that you limit the amount of traveling if possible</a:t>
            </a:r>
          </a:p>
          <a:p>
            <a:pPr lvl="2"/>
            <a:r>
              <a:rPr lang="en-US" sz="1800" dirty="0">
                <a:solidFill>
                  <a:schemeClr val="tx2"/>
                </a:solidFill>
              </a:rPr>
              <a:t>Travel costs will change based on whether you apply locally, metropolitan, or to programs in more rural areas</a:t>
            </a:r>
          </a:p>
          <a:p>
            <a:pPr lvl="1"/>
            <a:r>
              <a:rPr lang="en-US" sz="2000" dirty="0">
                <a:solidFill>
                  <a:schemeClr val="tx2"/>
                </a:solidFill>
              </a:rPr>
              <a:t>Some programs may allow you to do a Skype interview</a:t>
            </a:r>
          </a:p>
          <a:p>
            <a:pPr lvl="1"/>
            <a:r>
              <a:rPr lang="en-US" sz="2000" dirty="0">
                <a:solidFill>
                  <a:schemeClr val="tx2"/>
                </a:solidFill>
              </a:rPr>
              <a:t>Interview clothes!</a:t>
            </a:r>
          </a:p>
          <a:p>
            <a:pPr lvl="2"/>
            <a:r>
              <a:rPr lang="en-US" sz="1800" dirty="0">
                <a:solidFill>
                  <a:schemeClr val="tx2"/>
                </a:solidFill>
              </a:rPr>
              <a:t>May need to rent, buy, or borrow a business professional attire for interviews. </a:t>
            </a:r>
          </a:p>
          <a:p>
            <a:pPr lvl="1"/>
            <a:r>
              <a:rPr lang="en-US" sz="2000" dirty="0">
                <a:solidFill>
                  <a:schemeClr val="tx2"/>
                </a:solidFill>
              </a:rPr>
              <a:t>You may need to consider purchasing food while on interviews if you are there for more than a day</a:t>
            </a:r>
          </a:p>
        </p:txBody>
      </p:sp>
    </p:spTree>
    <p:extLst>
      <p:ext uri="{BB962C8B-B14F-4D97-AF65-F5344CB8AC3E}">
        <p14:creationId xmlns:p14="http://schemas.microsoft.com/office/powerpoint/2010/main" val="47920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C5DC-FB15-D446-A22F-29E1AF50E9A7}"/>
              </a:ext>
            </a:extLst>
          </p:cNvPr>
          <p:cNvSpPr>
            <a:spLocks noGrp="1"/>
          </p:cNvSpPr>
          <p:nvPr>
            <p:ph type="title"/>
          </p:nvPr>
        </p:nvSpPr>
        <p:spPr/>
        <p:txBody>
          <a:bodyPr/>
          <a:lstStyle/>
          <a:p>
            <a:pPr algn="ctr"/>
            <a:r>
              <a:rPr lang="en-US" dirty="0"/>
              <a:t>I received an interview! </a:t>
            </a:r>
            <a:br>
              <a:rPr lang="en-US" dirty="0"/>
            </a:br>
            <a:br>
              <a:rPr lang="en-US" dirty="0"/>
            </a:br>
            <a:r>
              <a:rPr lang="en-US" dirty="0"/>
              <a:t>How much will this cost me?</a:t>
            </a:r>
          </a:p>
        </p:txBody>
      </p:sp>
      <p:sp>
        <p:nvSpPr>
          <p:cNvPr id="3" name="Content Placeholder 2">
            <a:extLst>
              <a:ext uri="{FF2B5EF4-FFF2-40B4-BE49-F238E27FC236}">
                <a16:creationId xmlns:a16="http://schemas.microsoft.com/office/drawing/2014/main" id="{19D81E94-F04F-514B-89A7-4329F563934D}"/>
              </a:ext>
            </a:extLst>
          </p:cNvPr>
          <p:cNvSpPr>
            <a:spLocks noGrp="1"/>
          </p:cNvSpPr>
          <p:nvPr>
            <p:ph idx="1"/>
          </p:nvPr>
        </p:nvSpPr>
        <p:spPr>
          <a:xfrm>
            <a:off x="2812097" y="623695"/>
            <a:ext cx="5486400" cy="5435051"/>
          </a:xfrm>
        </p:spPr>
        <p:txBody>
          <a:bodyPr anchor="t">
            <a:normAutofit fontScale="92500" lnSpcReduction="20000"/>
          </a:bodyPr>
          <a:lstStyle/>
          <a:p>
            <a:pPr>
              <a:buNone/>
            </a:pPr>
            <a:r>
              <a:rPr lang="en-US" sz="2600" b="1" dirty="0">
                <a:solidFill>
                  <a:schemeClr val="tx2"/>
                </a:solidFill>
              </a:rPr>
              <a:t>Master’s</a:t>
            </a:r>
            <a:r>
              <a:rPr lang="en-US" sz="2400" b="1" dirty="0">
                <a:solidFill>
                  <a:schemeClr val="tx2"/>
                </a:solidFill>
              </a:rPr>
              <a:t> Programs</a:t>
            </a:r>
          </a:p>
          <a:p>
            <a:pPr lvl="1"/>
            <a:r>
              <a:rPr lang="en-US" sz="2400" dirty="0">
                <a:solidFill>
                  <a:schemeClr val="tx2"/>
                </a:solidFill>
              </a:rPr>
              <a:t>Interviews dates are more spread out. May fall between March and sometimes May!</a:t>
            </a:r>
          </a:p>
          <a:p>
            <a:pPr lvl="1"/>
            <a:r>
              <a:rPr lang="en-US" sz="2400" dirty="0">
                <a:solidFill>
                  <a:schemeClr val="tx2"/>
                </a:solidFill>
              </a:rPr>
              <a:t>Not all program require an interview</a:t>
            </a:r>
          </a:p>
          <a:p>
            <a:pPr lvl="1"/>
            <a:r>
              <a:rPr lang="en-US" sz="2400" dirty="0">
                <a:solidFill>
                  <a:schemeClr val="tx2"/>
                </a:solidFill>
              </a:rPr>
              <a:t>Usually not funded and cannot help with travel costs</a:t>
            </a:r>
          </a:p>
          <a:p>
            <a:pPr lvl="1"/>
            <a:r>
              <a:rPr lang="en-US" sz="2400" dirty="0">
                <a:solidFill>
                  <a:schemeClr val="tx2"/>
                </a:solidFill>
              </a:rPr>
              <a:t>Rare that you are hosted by a student</a:t>
            </a:r>
          </a:p>
          <a:p>
            <a:pPr lvl="1"/>
            <a:r>
              <a:rPr lang="en-US" sz="2400" dirty="0">
                <a:solidFill>
                  <a:schemeClr val="tx2"/>
                </a:solidFill>
              </a:rPr>
              <a:t>Take your time to plan and prioritize your travel dates/interviews so that you limit the amount of traveling if possible</a:t>
            </a:r>
          </a:p>
          <a:p>
            <a:pPr lvl="2"/>
            <a:r>
              <a:rPr lang="en-US" sz="1900" dirty="0">
                <a:solidFill>
                  <a:schemeClr val="tx2"/>
                </a:solidFill>
              </a:rPr>
              <a:t>Travel costs will change based on whether you apply to programs in large cities  or to programs in more rural areas</a:t>
            </a:r>
          </a:p>
          <a:p>
            <a:pPr lvl="1"/>
            <a:r>
              <a:rPr lang="en-US" sz="2400" dirty="0">
                <a:solidFill>
                  <a:schemeClr val="tx2"/>
                </a:solidFill>
              </a:rPr>
              <a:t>Some programs may allow you to do a Skype interview</a:t>
            </a:r>
          </a:p>
          <a:p>
            <a:pPr lvl="1"/>
            <a:r>
              <a:rPr lang="en-US" sz="2400" dirty="0">
                <a:solidFill>
                  <a:schemeClr val="tx2"/>
                </a:solidFill>
              </a:rPr>
              <a:t>Interview clothes!</a:t>
            </a:r>
          </a:p>
          <a:p>
            <a:pPr lvl="2"/>
            <a:r>
              <a:rPr lang="en-US" sz="2000" dirty="0">
                <a:solidFill>
                  <a:schemeClr val="tx2"/>
                </a:solidFill>
              </a:rPr>
              <a:t>May need to rent, buy, or borrow a business professional attire for interviews. </a:t>
            </a:r>
          </a:p>
        </p:txBody>
      </p:sp>
    </p:spTree>
    <p:extLst>
      <p:ext uri="{BB962C8B-B14F-4D97-AF65-F5344CB8AC3E}">
        <p14:creationId xmlns:p14="http://schemas.microsoft.com/office/powerpoint/2010/main" val="56067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C5DC-FB15-D446-A22F-29E1AF50E9A7}"/>
              </a:ext>
            </a:extLst>
          </p:cNvPr>
          <p:cNvSpPr>
            <a:spLocks noGrp="1"/>
          </p:cNvSpPr>
          <p:nvPr>
            <p:ph type="title"/>
          </p:nvPr>
        </p:nvSpPr>
        <p:spPr/>
        <p:txBody>
          <a:bodyPr/>
          <a:lstStyle/>
          <a:p>
            <a:pPr algn="ctr"/>
            <a:r>
              <a:rPr lang="en-US" dirty="0"/>
              <a:t>I received an interview! </a:t>
            </a:r>
            <a:br>
              <a:rPr lang="en-US" dirty="0"/>
            </a:br>
            <a:br>
              <a:rPr lang="en-US" dirty="0"/>
            </a:br>
            <a:r>
              <a:rPr lang="en-US" dirty="0"/>
              <a:t>How much will this cost me?</a:t>
            </a:r>
          </a:p>
        </p:txBody>
      </p:sp>
      <p:sp>
        <p:nvSpPr>
          <p:cNvPr id="3" name="Content Placeholder 2">
            <a:extLst>
              <a:ext uri="{FF2B5EF4-FFF2-40B4-BE49-F238E27FC236}">
                <a16:creationId xmlns:a16="http://schemas.microsoft.com/office/drawing/2014/main" id="{19D81E94-F04F-514B-89A7-4329F563934D}"/>
              </a:ext>
            </a:extLst>
          </p:cNvPr>
          <p:cNvSpPr>
            <a:spLocks noGrp="1"/>
          </p:cNvSpPr>
          <p:nvPr>
            <p:ph idx="1"/>
          </p:nvPr>
        </p:nvSpPr>
        <p:spPr>
          <a:xfrm>
            <a:off x="2790770" y="660694"/>
            <a:ext cx="5597581" cy="5324054"/>
          </a:xfrm>
        </p:spPr>
        <p:txBody>
          <a:bodyPr anchor="t">
            <a:normAutofit lnSpcReduction="10000"/>
          </a:bodyPr>
          <a:lstStyle/>
          <a:p>
            <a:pPr>
              <a:buNone/>
            </a:pPr>
            <a:r>
              <a:rPr lang="en-US" sz="2400" b="1" dirty="0" err="1">
                <a:solidFill>
                  <a:schemeClr val="tx2"/>
                </a:solidFill>
              </a:rPr>
              <a:t>PsyD</a:t>
            </a:r>
            <a:r>
              <a:rPr lang="en-US" sz="2400" b="1" dirty="0">
                <a:solidFill>
                  <a:schemeClr val="tx2"/>
                </a:solidFill>
              </a:rPr>
              <a:t> Programs</a:t>
            </a:r>
          </a:p>
          <a:p>
            <a:pPr lvl="1"/>
            <a:r>
              <a:rPr lang="en-US" sz="2000" dirty="0">
                <a:solidFill>
                  <a:schemeClr val="tx2"/>
                </a:solidFill>
              </a:rPr>
              <a:t>Interviews dates are around February, but some may offer rolling admissions and interview dates until spots are filled</a:t>
            </a:r>
          </a:p>
          <a:p>
            <a:pPr lvl="1"/>
            <a:r>
              <a:rPr lang="en-US" sz="2000" dirty="0">
                <a:solidFill>
                  <a:schemeClr val="tx2"/>
                </a:solidFill>
              </a:rPr>
              <a:t>Usually do not offer travel help</a:t>
            </a:r>
          </a:p>
          <a:p>
            <a:pPr lvl="1"/>
            <a:r>
              <a:rPr lang="en-US" sz="2000" dirty="0">
                <a:solidFill>
                  <a:schemeClr val="tx2"/>
                </a:solidFill>
              </a:rPr>
              <a:t>Students will not host for interviewing students</a:t>
            </a:r>
          </a:p>
          <a:p>
            <a:pPr lvl="1"/>
            <a:r>
              <a:rPr lang="en-US" sz="2000" dirty="0">
                <a:solidFill>
                  <a:schemeClr val="tx2"/>
                </a:solidFill>
              </a:rPr>
              <a:t>Take your time to plan and prioritize your travel dates/interviews so that you limit the amount of traveling if possible</a:t>
            </a:r>
          </a:p>
          <a:p>
            <a:pPr lvl="2"/>
            <a:r>
              <a:rPr lang="en-US" sz="1800" dirty="0">
                <a:solidFill>
                  <a:schemeClr val="tx2"/>
                </a:solidFill>
              </a:rPr>
              <a:t>Travel costs will change based on whether you apply to programs in large cities or to programs in more rural areas</a:t>
            </a:r>
          </a:p>
          <a:p>
            <a:pPr lvl="1"/>
            <a:r>
              <a:rPr lang="en-US" sz="2000" dirty="0">
                <a:solidFill>
                  <a:schemeClr val="tx2"/>
                </a:solidFill>
              </a:rPr>
              <a:t>Some programs may allow you to do a Skype interview</a:t>
            </a:r>
          </a:p>
          <a:p>
            <a:pPr lvl="1"/>
            <a:r>
              <a:rPr lang="en-US" sz="2000" dirty="0">
                <a:solidFill>
                  <a:schemeClr val="tx2"/>
                </a:solidFill>
              </a:rPr>
              <a:t>Interview clothes!</a:t>
            </a:r>
          </a:p>
          <a:p>
            <a:pPr lvl="2"/>
            <a:r>
              <a:rPr lang="en-US" sz="1800" dirty="0">
                <a:solidFill>
                  <a:schemeClr val="tx2"/>
                </a:solidFill>
              </a:rPr>
              <a:t>May need to rent, buy, or borrow a business professional attire for interviews. </a:t>
            </a:r>
          </a:p>
        </p:txBody>
      </p:sp>
    </p:spTree>
    <p:extLst>
      <p:ext uri="{BB962C8B-B14F-4D97-AF65-F5344CB8AC3E}">
        <p14:creationId xmlns:p14="http://schemas.microsoft.com/office/powerpoint/2010/main" val="2326155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8EB7-4DD1-A045-A36A-21717A8C2016}"/>
              </a:ext>
            </a:extLst>
          </p:cNvPr>
          <p:cNvSpPr>
            <a:spLocks noGrp="1"/>
          </p:cNvSpPr>
          <p:nvPr>
            <p:ph type="title"/>
          </p:nvPr>
        </p:nvSpPr>
        <p:spPr/>
        <p:txBody>
          <a:bodyPr/>
          <a:lstStyle/>
          <a:p>
            <a:pPr algn="ctr"/>
            <a:r>
              <a:rPr lang="en-US" dirty="0"/>
              <a:t>I have offers! </a:t>
            </a:r>
            <a:br>
              <a:rPr lang="en-US" dirty="0"/>
            </a:br>
            <a:br>
              <a:rPr lang="en-US" dirty="0"/>
            </a:br>
            <a:r>
              <a:rPr lang="en-US" dirty="0"/>
              <a:t>What should I consider, financially!?</a:t>
            </a:r>
          </a:p>
        </p:txBody>
      </p:sp>
      <p:graphicFrame>
        <p:nvGraphicFramePr>
          <p:cNvPr id="6" name="Table 5">
            <a:extLst>
              <a:ext uri="{FF2B5EF4-FFF2-40B4-BE49-F238E27FC236}">
                <a16:creationId xmlns:a16="http://schemas.microsoft.com/office/drawing/2014/main" id="{7846FA18-4556-2B4E-BA8D-84D01CDC2B8C}"/>
              </a:ext>
            </a:extLst>
          </p:cNvPr>
          <p:cNvGraphicFramePr>
            <a:graphicFrameLocks noGrp="1"/>
          </p:cNvGraphicFramePr>
          <p:nvPr>
            <p:extLst>
              <p:ext uri="{D42A27DB-BD31-4B8C-83A1-F6EECF244321}">
                <p14:modId xmlns:p14="http://schemas.microsoft.com/office/powerpoint/2010/main" val="361882131"/>
              </p:ext>
            </p:extLst>
          </p:nvPr>
        </p:nvGraphicFramePr>
        <p:xfrm>
          <a:off x="2630822" y="762332"/>
          <a:ext cx="6096000" cy="3235960"/>
        </p:xfrm>
        <a:graphic>
          <a:graphicData uri="http://schemas.openxmlformats.org/drawingml/2006/table">
            <a:tbl>
              <a:tblPr firstRow="1" bandRow="1">
                <a:tableStyleId>{5C22544A-7EE6-4342-B048-85BDC9FD1C3A}</a:tableStyleId>
              </a:tblPr>
              <a:tblGrid>
                <a:gridCol w="3397838">
                  <a:extLst>
                    <a:ext uri="{9D8B030D-6E8A-4147-A177-3AD203B41FA5}">
                      <a16:colId xmlns:a16="http://schemas.microsoft.com/office/drawing/2014/main" val="1173718598"/>
                    </a:ext>
                  </a:extLst>
                </a:gridCol>
                <a:gridCol w="2698162">
                  <a:extLst>
                    <a:ext uri="{9D8B030D-6E8A-4147-A177-3AD203B41FA5}">
                      <a16:colId xmlns:a16="http://schemas.microsoft.com/office/drawing/2014/main" val="128526145"/>
                    </a:ext>
                  </a:extLst>
                </a:gridCol>
              </a:tblGrid>
              <a:tr h="370840">
                <a:tc>
                  <a:txBody>
                    <a:bodyPr/>
                    <a:lstStyle/>
                    <a:p>
                      <a:pPr algn="ctr"/>
                      <a:r>
                        <a:rPr lang="en-US" dirty="0"/>
                        <a:t>Degree Type</a:t>
                      </a:r>
                    </a:p>
                  </a:txBody>
                  <a:tcPr marL="68580" marR="68580"/>
                </a:tc>
                <a:tc>
                  <a:txBody>
                    <a:bodyPr/>
                    <a:lstStyle/>
                    <a:p>
                      <a:pPr algn="ctr"/>
                      <a:r>
                        <a:rPr lang="en-US" dirty="0"/>
                        <a:t>2016 Tuition (Average per year)</a:t>
                      </a:r>
                    </a:p>
                  </a:txBody>
                  <a:tcPr marL="68580" marR="68580"/>
                </a:tc>
                <a:extLst>
                  <a:ext uri="{0D108BD9-81ED-4DB2-BD59-A6C34878D82A}">
                    <a16:rowId xmlns:a16="http://schemas.microsoft.com/office/drawing/2014/main" val="3057873226"/>
                  </a:ext>
                </a:extLst>
              </a:tr>
              <a:tr h="370840">
                <a:tc>
                  <a:txBody>
                    <a:bodyPr/>
                    <a:lstStyle/>
                    <a:p>
                      <a:r>
                        <a:rPr lang="en-US" dirty="0">
                          <a:solidFill>
                            <a:schemeClr val="tx2"/>
                          </a:solidFill>
                        </a:rPr>
                        <a:t>PhD – public, in-state</a:t>
                      </a:r>
                    </a:p>
                  </a:txBody>
                  <a:tcPr marL="68580" marR="68580"/>
                </a:tc>
                <a:tc>
                  <a:txBody>
                    <a:bodyPr/>
                    <a:lstStyle/>
                    <a:p>
                      <a:r>
                        <a:rPr lang="en-US" dirty="0">
                          <a:solidFill>
                            <a:schemeClr val="tx2"/>
                          </a:solidFill>
                        </a:rPr>
                        <a:t>&lt; $11,000</a:t>
                      </a:r>
                    </a:p>
                  </a:txBody>
                  <a:tcPr marL="68580" marR="68580"/>
                </a:tc>
                <a:extLst>
                  <a:ext uri="{0D108BD9-81ED-4DB2-BD59-A6C34878D82A}">
                    <a16:rowId xmlns:a16="http://schemas.microsoft.com/office/drawing/2014/main" val="1955768672"/>
                  </a:ext>
                </a:extLst>
              </a:tr>
              <a:tr h="370840">
                <a:tc>
                  <a:txBody>
                    <a:bodyPr/>
                    <a:lstStyle/>
                    <a:p>
                      <a:r>
                        <a:rPr lang="en-US" dirty="0">
                          <a:solidFill>
                            <a:schemeClr val="tx2"/>
                          </a:solidFill>
                        </a:rPr>
                        <a:t>PhD – public, out of state</a:t>
                      </a:r>
                    </a:p>
                  </a:txBody>
                  <a:tcPr marL="68580" marR="68580"/>
                </a:tc>
                <a:tc>
                  <a:txBody>
                    <a:bodyPr/>
                    <a:lstStyle/>
                    <a:p>
                      <a:r>
                        <a:rPr lang="en-US" dirty="0">
                          <a:solidFill>
                            <a:schemeClr val="tx2"/>
                          </a:solidFill>
                        </a:rPr>
                        <a:t>$24,000</a:t>
                      </a:r>
                    </a:p>
                  </a:txBody>
                  <a:tcPr marL="68580" marR="68580"/>
                </a:tc>
                <a:extLst>
                  <a:ext uri="{0D108BD9-81ED-4DB2-BD59-A6C34878D82A}">
                    <a16:rowId xmlns:a16="http://schemas.microsoft.com/office/drawing/2014/main" val="4197128166"/>
                  </a:ext>
                </a:extLst>
              </a:tr>
              <a:tr h="370840">
                <a:tc>
                  <a:txBody>
                    <a:bodyPr/>
                    <a:lstStyle/>
                    <a:p>
                      <a:r>
                        <a:rPr lang="en-US" dirty="0">
                          <a:solidFill>
                            <a:schemeClr val="tx2"/>
                          </a:solidFill>
                        </a:rPr>
                        <a:t>PhD – Private</a:t>
                      </a:r>
                    </a:p>
                  </a:txBody>
                  <a:tcPr marL="68580" marR="68580"/>
                </a:tc>
                <a:tc>
                  <a:txBody>
                    <a:bodyPr/>
                    <a:lstStyle/>
                    <a:p>
                      <a:r>
                        <a:rPr lang="en-US" dirty="0">
                          <a:solidFill>
                            <a:schemeClr val="tx2"/>
                          </a:solidFill>
                        </a:rPr>
                        <a:t>$34,000</a:t>
                      </a:r>
                    </a:p>
                  </a:txBody>
                  <a:tcPr marL="68580" marR="68580"/>
                </a:tc>
                <a:extLst>
                  <a:ext uri="{0D108BD9-81ED-4DB2-BD59-A6C34878D82A}">
                    <a16:rowId xmlns:a16="http://schemas.microsoft.com/office/drawing/2014/main" val="1354301886"/>
                  </a:ext>
                </a:extLst>
              </a:tr>
              <a:tr h="370840">
                <a:tc>
                  <a:txBody>
                    <a:bodyPr/>
                    <a:lstStyle/>
                    <a:p>
                      <a:r>
                        <a:rPr lang="en-US" sz="1800" b="0" i="0" kern="1200" dirty="0">
                          <a:solidFill>
                            <a:schemeClr val="tx2"/>
                          </a:solidFill>
                          <a:effectLst/>
                          <a:latin typeface="+mn-lt"/>
                          <a:ea typeface="+mn-ea"/>
                          <a:cs typeface="+mn-cs"/>
                        </a:rPr>
                        <a:t>PsyD – In-state</a:t>
                      </a:r>
                    </a:p>
                  </a:txBody>
                  <a:tcPr marL="68580" marR="68580"/>
                </a:tc>
                <a:tc>
                  <a:txBody>
                    <a:bodyPr/>
                    <a:lstStyle/>
                    <a:p>
                      <a:r>
                        <a:rPr lang="en-US" sz="1800" b="0" i="0" kern="1200" dirty="0">
                          <a:solidFill>
                            <a:schemeClr val="tx2"/>
                          </a:solidFill>
                          <a:effectLst/>
                          <a:latin typeface="+mn-lt"/>
                          <a:ea typeface="+mn-ea"/>
                          <a:cs typeface="+mn-cs"/>
                        </a:rPr>
                        <a:t>$10,307</a:t>
                      </a:r>
                    </a:p>
                  </a:txBody>
                  <a:tcPr marL="68580" marR="68580"/>
                </a:tc>
                <a:extLst>
                  <a:ext uri="{0D108BD9-81ED-4DB2-BD59-A6C34878D82A}">
                    <a16:rowId xmlns:a16="http://schemas.microsoft.com/office/drawing/2014/main" val="702055095"/>
                  </a:ext>
                </a:extLst>
              </a:tr>
              <a:tr h="370840">
                <a:tc>
                  <a:txBody>
                    <a:bodyPr/>
                    <a:lstStyle/>
                    <a:p>
                      <a:r>
                        <a:rPr lang="en-US" sz="1800" b="0" i="0" kern="1200" dirty="0">
                          <a:solidFill>
                            <a:schemeClr val="tx2"/>
                          </a:solidFill>
                          <a:effectLst/>
                          <a:latin typeface="+mn-lt"/>
                          <a:ea typeface="+mn-ea"/>
                          <a:cs typeface="+mn-cs"/>
                        </a:rPr>
                        <a:t>PsyD – Out of state</a:t>
                      </a:r>
                    </a:p>
                  </a:txBody>
                  <a:tcPr marL="68580" marR="68580"/>
                </a:tc>
                <a:tc>
                  <a:txBody>
                    <a:bodyPr/>
                    <a:lstStyle/>
                    <a:p>
                      <a:r>
                        <a:rPr lang="en-US" sz="1800" b="0" i="0" kern="1200" dirty="0">
                          <a:solidFill>
                            <a:schemeClr val="tx2"/>
                          </a:solidFill>
                          <a:effectLst/>
                          <a:latin typeface="+mn-lt"/>
                          <a:ea typeface="+mn-ea"/>
                          <a:cs typeface="+mn-cs"/>
                        </a:rPr>
                        <a:t>$20,607</a:t>
                      </a:r>
                    </a:p>
                  </a:txBody>
                  <a:tcPr marL="68580" marR="68580"/>
                </a:tc>
                <a:extLst>
                  <a:ext uri="{0D108BD9-81ED-4DB2-BD59-A6C34878D82A}">
                    <a16:rowId xmlns:a16="http://schemas.microsoft.com/office/drawing/2014/main" val="12258323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2"/>
                          </a:solidFill>
                          <a:effectLst/>
                          <a:latin typeface="+mn-lt"/>
                          <a:ea typeface="+mn-ea"/>
                          <a:cs typeface="+mn-cs"/>
                        </a:rPr>
                        <a:t>MA – In-state resident</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2"/>
                          </a:solidFill>
                          <a:effectLst/>
                          <a:latin typeface="+mn-lt"/>
                          <a:ea typeface="+mn-ea"/>
                          <a:cs typeface="+mn-cs"/>
                        </a:rPr>
                        <a:t>$8,640</a:t>
                      </a:r>
                    </a:p>
                  </a:txBody>
                  <a:tcPr marL="68580" marR="68580"/>
                </a:tc>
                <a:extLst>
                  <a:ext uri="{0D108BD9-81ED-4DB2-BD59-A6C34878D82A}">
                    <a16:rowId xmlns:a16="http://schemas.microsoft.com/office/drawing/2014/main" val="42789751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2"/>
                          </a:solidFill>
                          <a:effectLst/>
                          <a:latin typeface="+mn-lt"/>
                          <a:ea typeface="+mn-ea"/>
                          <a:cs typeface="+mn-cs"/>
                        </a:rPr>
                        <a:t>MA – Out of state</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kern="1200" dirty="0">
                          <a:solidFill>
                            <a:schemeClr val="tx2"/>
                          </a:solidFill>
                          <a:effectLst/>
                          <a:latin typeface="+mn-lt"/>
                          <a:ea typeface="+mn-ea"/>
                          <a:cs typeface="+mn-cs"/>
                        </a:rPr>
                        <a:t>&lt; $20,00</a:t>
                      </a:r>
                      <a:endParaRPr lang="en-US" sz="1800" b="0" i="0" u="sng" kern="1200" dirty="0">
                        <a:solidFill>
                          <a:schemeClr val="tx2"/>
                        </a:solidFill>
                        <a:effectLst/>
                        <a:latin typeface="+mn-lt"/>
                        <a:ea typeface="+mn-ea"/>
                        <a:cs typeface="+mn-cs"/>
                      </a:endParaRPr>
                    </a:p>
                  </a:txBody>
                  <a:tcPr marL="68580" marR="68580"/>
                </a:tc>
                <a:extLst>
                  <a:ext uri="{0D108BD9-81ED-4DB2-BD59-A6C34878D82A}">
                    <a16:rowId xmlns:a16="http://schemas.microsoft.com/office/drawing/2014/main" val="236946025"/>
                  </a:ext>
                </a:extLst>
              </a:tr>
            </a:tbl>
          </a:graphicData>
        </a:graphic>
      </p:graphicFrame>
      <p:sp>
        <p:nvSpPr>
          <p:cNvPr id="9" name="TextBox 8">
            <a:extLst>
              <a:ext uri="{FF2B5EF4-FFF2-40B4-BE49-F238E27FC236}">
                <a16:creationId xmlns:a16="http://schemas.microsoft.com/office/drawing/2014/main" id="{E12E26CA-E0EE-1942-ACE8-9829AE768548}"/>
              </a:ext>
            </a:extLst>
          </p:cNvPr>
          <p:cNvSpPr txBox="1"/>
          <p:nvPr/>
        </p:nvSpPr>
        <p:spPr>
          <a:xfrm>
            <a:off x="2694893" y="4158832"/>
            <a:ext cx="6060558" cy="1631216"/>
          </a:xfrm>
          <a:prstGeom prst="rect">
            <a:avLst/>
          </a:prstGeom>
          <a:noFill/>
        </p:spPr>
        <p:txBody>
          <a:bodyPr wrap="square" rtlCol="0">
            <a:spAutoFit/>
          </a:bodyPr>
          <a:lstStyle/>
          <a:p>
            <a:pPr marL="285750" indent="-285750">
              <a:buClr>
                <a:srgbClr val="C8102E"/>
              </a:buClr>
              <a:buFont typeface="Arial" panose="020B0604020202020204" pitchFamily="34" charset="0"/>
              <a:buChar char="•"/>
            </a:pPr>
            <a:r>
              <a:rPr lang="en-US" sz="2000" dirty="0">
                <a:solidFill>
                  <a:srgbClr val="000000"/>
                </a:solidFill>
              </a:rPr>
              <a:t>Annual tuitions vary depending on school and program </a:t>
            </a:r>
          </a:p>
          <a:p>
            <a:pPr marL="285750" indent="-285750">
              <a:buClr>
                <a:srgbClr val="C8102E"/>
              </a:buClr>
              <a:buFont typeface="Arial" panose="020B0604020202020204" pitchFamily="34" charset="0"/>
              <a:buChar char="•"/>
            </a:pPr>
            <a:r>
              <a:rPr lang="en-US" sz="2000" dirty="0">
                <a:solidFill>
                  <a:srgbClr val="000000"/>
                </a:solidFill>
              </a:rPr>
              <a:t>In-state and out-of-state residency can change after living there for a year (which may reduce tuition)</a:t>
            </a:r>
          </a:p>
          <a:p>
            <a:pPr marL="285750" indent="-285750">
              <a:buClr>
                <a:srgbClr val="C8102E"/>
              </a:buClr>
              <a:buFont typeface="Arial" panose="020B0604020202020204" pitchFamily="34" charset="0"/>
              <a:buChar char="•"/>
            </a:pPr>
            <a:r>
              <a:rPr lang="en-US" sz="2000" dirty="0">
                <a:solidFill>
                  <a:srgbClr val="000000"/>
                </a:solidFill>
              </a:rPr>
              <a:t>Online programs may also vary in tuition</a:t>
            </a:r>
          </a:p>
        </p:txBody>
      </p:sp>
      <p:sp>
        <p:nvSpPr>
          <p:cNvPr id="3" name="TextBox 2">
            <a:extLst>
              <a:ext uri="{FF2B5EF4-FFF2-40B4-BE49-F238E27FC236}">
                <a16:creationId xmlns:a16="http://schemas.microsoft.com/office/drawing/2014/main" id="{E5190C45-D03B-7341-B9A1-117367808977}"/>
              </a:ext>
            </a:extLst>
          </p:cNvPr>
          <p:cNvSpPr txBox="1"/>
          <p:nvPr/>
        </p:nvSpPr>
        <p:spPr>
          <a:xfrm>
            <a:off x="84799" y="6115145"/>
            <a:ext cx="5466144" cy="646331"/>
          </a:xfrm>
          <a:prstGeom prst="rect">
            <a:avLst/>
          </a:prstGeom>
          <a:noFill/>
        </p:spPr>
        <p:txBody>
          <a:bodyPr wrap="square" rtlCol="0">
            <a:spAutoFit/>
          </a:bodyPr>
          <a:lstStyle/>
          <a:p>
            <a:r>
              <a:rPr lang="en-US" dirty="0">
                <a:solidFill>
                  <a:srgbClr val="C8102E"/>
                </a:solidFill>
              </a:rPr>
              <a:t>https://www.apa.org/education/grad/survey-data/2016-tuition-financial-aid</a:t>
            </a:r>
          </a:p>
        </p:txBody>
      </p:sp>
    </p:spTree>
    <p:extLst>
      <p:ext uri="{BB962C8B-B14F-4D97-AF65-F5344CB8AC3E}">
        <p14:creationId xmlns:p14="http://schemas.microsoft.com/office/powerpoint/2010/main" val="363046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a:extLst>
              <a:ext uri="{FF2B5EF4-FFF2-40B4-BE49-F238E27FC236}">
                <a16:creationId xmlns:a16="http://schemas.microsoft.com/office/drawing/2014/main" id="{A54669DF-EE81-EF44-9C10-20CFF54A93CB}"/>
              </a:ext>
            </a:extLst>
          </p:cNvPr>
          <p:cNvPicPr>
            <a:picLocks noChangeAspect="1"/>
          </p:cNvPicPr>
          <p:nvPr/>
        </p:nvPicPr>
        <p:blipFill rotWithShape="1">
          <a:blip r:embed="rId3" cstate="print"/>
          <a:srcRect t="22747" r="8692" b="-1"/>
          <a:stretch/>
        </p:blipFill>
        <p:spPr>
          <a:xfrm>
            <a:off x="16" y="1"/>
            <a:ext cx="9141699" cy="6858000"/>
          </a:xfrm>
          <a:prstGeom prst="rect">
            <a:avLst/>
          </a:prstGeom>
        </p:spPr>
      </p:pic>
      <p:sp>
        <p:nvSpPr>
          <p:cNvPr id="11" name="Rectangle 10">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2"/>
            <a:ext cx="52893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52CD95-E454-0347-935B-FE447C16CF24}"/>
              </a:ext>
            </a:extLst>
          </p:cNvPr>
          <p:cNvSpPr>
            <a:spLocks noGrp="1"/>
          </p:cNvSpPr>
          <p:nvPr>
            <p:ph type="title"/>
          </p:nvPr>
        </p:nvSpPr>
        <p:spPr>
          <a:xfrm>
            <a:off x="216936" y="1123837"/>
            <a:ext cx="4838333" cy="1255469"/>
          </a:xfrm>
        </p:spPr>
        <p:txBody>
          <a:bodyPr>
            <a:normAutofit fontScale="90000"/>
          </a:bodyPr>
          <a:lstStyle/>
          <a:p>
            <a:r>
              <a:rPr lang="en-US" dirty="0"/>
              <a:t>I want to go to graduate school! What do I need to know?</a:t>
            </a:r>
          </a:p>
        </p:txBody>
      </p:sp>
      <p:sp>
        <p:nvSpPr>
          <p:cNvPr id="3" name="Content Placeholder 2">
            <a:extLst>
              <a:ext uri="{FF2B5EF4-FFF2-40B4-BE49-F238E27FC236}">
                <a16:creationId xmlns:a16="http://schemas.microsoft.com/office/drawing/2014/main" id="{2490A7D6-8F02-7B42-86D6-0E6FCC5ED656}"/>
              </a:ext>
            </a:extLst>
          </p:cNvPr>
          <p:cNvSpPr>
            <a:spLocks noGrp="1"/>
          </p:cNvSpPr>
          <p:nvPr>
            <p:ph idx="1"/>
          </p:nvPr>
        </p:nvSpPr>
        <p:spPr>
          <a:xfrm>
            <a:off x="216936" y="2510395"/>
            <a:ext cx="4838332" cy="3274586"/>
          </a:xfrm>
        </p:spPr>
        <p:txBody>
          <a:bodyPr anchor="t">
            <a:normAutofit fontScale="85000" lnSpcReduction="10000"/>
          </a:bodyPr>
          <a:lstStyle/>
          <a:p>
            <a:pPr marL="457200" indent="-457200">
              <a:buClr>
                <a:schemeClr val="bg1"/>
              </a:buClr>
              <a:buFont typeface="+mj-lt"/>
              <a:buAutoNum type="arabicPeriod"/>
            </a:pPr>
            <a:r>
              <a:rPr lang="en-US" sz="2400" dirty="0">
                <a:solidFill>
                  <a:srgbClr val="FFFFFF"/>
                </a:solidFill>
              </a:rPr>
              <a:t>Getting through graduate school without new loans? Or at limited cost? </a:t>
            </a:r>
          </a:p>
          <a:p>
            <a:pPr marL="457200" indent="-457200">
              <a:buClr>
                <a:schemeClr val="bg1"/>
              </a:buClr>
              <a:buFont typeface="+mj-lt"/>
              <a:buAutoNum type="arabicPeriod"/>
            </a:pPr>
            <a:r>
              <a:rPr lang="en-US" sz="2400" dirty="0">
                <a:solidFill>
                  <a:srgbClr val="FFFFFF"/>
                </a:solidFill>
              </a:rPr>
              <a:t>Can I afford to go to graduate school? (Financing your graduate education)</a:t>
            </a:r>
          </a:p>
          <a:p>
            <a:pPr marL="457200" indent="-457200">
              <a:buClr>
                <a:schemeClr val="bg1"/>
              </a:buClr>
              <a:buFont typeface="+mj-lt"/>
              <a:buAutoNum type="arabicPeriod"/>
            </a:pPr>
            <a:r>
              <a:rPr lang="en-US" sz="2400" dirty="0">
                <a:solidFill>
                  <a:srgbClr val="FFFFFF"/>
                </a:solidFill>
              </a:rPr>
              <a:t>Pre-application process</a:t>
            </a:r>
          </a:p>
          <a:p>
            <a:pPr marL="457200" indent="-457200">
              <a:buClr>
                <a:schemeClr val="bg1"/>
              </a:buClr>
              <a:buFont typeface="+mj-lt"/>
              <a:buAutoNum type="arabicPeriod"/>
            </a:pPr>
            <a:r>
              <a:rPr lang="en-US" sz="2400" dirty="0">
                <a:solidFill>
                  <a:srgbClr val="FFFFFF"/>
                </a:solidFill>
              </a:rPr>
              <a:t>Application process</a:t>
            </a:r>
          </a:p>
          <a:p>
            <a:pPr marL="457200" indent="-457200">
              <a:buClr>
                <a:schemeClr val="bg1"/>
              </a:buClr>
              <a:buFont typeface="+mj-lt"/>
              <a:buAutoNum type="arabicPeriod"/>
            </a:pPr>
            <a:r>
              <a:rPr lang="en-US" sz="2400" dirty="0">
                <a:solidFill>
                  <a:srgbClr val="FFFFFF"/>
                </a:solidFill>
              </a:rPr>
              <a:t>Post-application process (Interviews!)</a:t>
            </a:r>
          </a:p>
          <a:p>
            <a:pPr marL="457200" indent="-457200">
              <a:buClr>
                <a:schemeClr val="bg1"/>
              </a:buClr>
              <a:buFont typeface="+mj-lt"/>
              <a:buAutoNum type="arabicPeriod"/>
            </a:pPr>
            <a:r>
              <a:rPr lang="en-US" sz="2400" dirty="0">
                <a:solidFill>
                  <a:srgbClr val="FFFFFF"/>
                </a:solidFill>
              </a:rPr>
              <a:t>I have offers! Now what?</a:t>
            </a:r>
          </a:p>
          <a:p>
            <a:pPr marL="457200" indent="-457200">
              <a:buClr>
                <a:schemeClr val="bg1"/>
              </a:buClr>
              <a:buFont typeface="+mj-lt"/>
              <a:buAutoNum type="arabicPeriod"/>
            </a:pPr>
            <a:r>
              <a:rPr lang="en-US" sz="2400" dirty="0">
                <a:solidFill>
                  <a:srgbClr val="FFFFFF"/>
                </a:solidFill>
              </a:rPr>
              <a:t>Deciding where to go</a:t>
            </a:r>
          </a:p>
          <a:p>
            <a:endParaRPr lang="en-US" dirty="0">
              <a:solidFill>
                <a:srgbClr val="FFFFFF"/>
              </a:solidFill>
            </a:endParaRPr>
          </a:p>
        </p:txBody>
      </p:sp>
      <p:sp>
        <p:nvSpPr>
          <p:cNvPr id="13" name="Rectangle 12">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401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I have offers! </a:t>
            </a:r>
            <a:br>
              <a:rPr lang="en-US" dirty="0"/>
            </a:br>
            <a:br>
              <a:rPr lang="en-US" dirty="0"/>
            </a:br>
            <a:r>
              <a:rPr lang="en-US" dirty="0"/>
              <a:t>What should I consider, financially!?</a:t>
            </a:r>
          </a:p>
        </p:txBody>
      </p:sp>
      <p:graphicFrame>
        <p:nvGraphicFramePr>
          <p:cNvPr id="10" name="Table 9">
            <a:extLst>
              <a:ext uri="{FF2B5EF4-FFF2-40B4-BE49-F238E27FC236}">
                <a16:creationId xmlns:a16="http://schemas.microsoft.com/office/drawing/2014/main" id="{D5599A91-D08E-8C47-B1D5-9B6E21EE6727}"/>
              </a:ext>
            </a:extLst>
          </p:cNvPr>
          <p:cNvGraphicFramePr>
            <a:graphicFrameLocks noGrp="1"/>
          </p:cNvGraphicFramePr>
          <p:nvPr>
            <p:extLst>
              <p:ext uri="{D42A27DB-BD31-4B8C-83A1-F6EECF244321}">
                <p14:modId xmlns:p14="http://schemas.microsoft.com/office/powerpoint/2010/main" val="3555513657"/>
              </p:ext>
            </p:extLst>
          </p:nvPr>
        </p:nvGraphicFramePr>
        <p:xfrm>
          <a:off x="2608287" y="769417"/>
          <a:ext cx="6227368" cy="4783030"/>
        </p:xfrm>
        <a:graphic>
          <a:graphicData uri="http://schemas.openxmlformats.org/drawingml/2006/table">
            <a:tbl>
              <a:tblPr firstRow="1" bandRow="1">
                <a:tableStyleId>{5C22544A-7EE6-4342-B048-85BDC9FD1C3A}</a:tableStyleId>
              </a:tblPr>
              <a:tblGrid>
                <a:gridCol w="531329">
                  <a:extLst>
                    <a:ext uri="{9D8B030D-6E8A-4147-A177-3AD203B41FA5}">
                      <a16:colId xmlns:a16="http://schemas.microsoft.com/office/drawing/2014/main" val="1173718598"/>
                    </a:ext>
                  </a:extLst>
                </a:gridCol>
                <a:gridCol w="1023941">
                  <a:extLst>
                    <a:ext uri="{9D8B030D-6E8A-4147-A177-3AD203B41FA5}">
                      <a16:colId xmlns:a16="http://schemas.microsoft.com/office/drawing/2014/main" val="3458625074"/>
                    </a:ext>
                  </a:extLst>
                </a:gridCol>
                <a:gridCol w="1319696">
                  <a:extLst>
                    <a:ext uri="{9D8B030D-6E8A-4147-A177-3AD203B41FA5}">
                      <a16:colId xmlns:a16="http://schemas.microsoft.com/office/drawing/2014/main" val="3903213632"/>
                    </a:ext>
                  </a:extLst>
                </a:gridCol>
                <a:gridCol w="1059014">
                  <a:extLst>
                    <a:ext uri="{9D8B030D-6E8A-4147-A177-3AD203B41FA5}">
                      <a16:colId xmlns:a16="http://schemas.microsoft.com/office/drawing/2014/main" val="2276820885"/>
                    </a:ext>
                  </a:extLst>
                </a:gridCol>
                <a:gridCol w="1384865">
                  <a:extLst>
                    <a:ext uri="{9D8B030D-6E8A-4147-A177-3AD203B41FA5}">
                      <a16:colId xmlns:a16="http://schemas.microsoft.com/office/drawing/2014/main" val="1462775703"/>
                    </a:ext>
                  </a:extLst>
                </a:gridCol>
                <a:gridCol w="908523">
                  <a:extLst>
                    <a:ext uri="{9D8B030D-6E8A-4147-A177-3AD203B41FA5}">
                      <a16:colId xmlns:a16="http://schemas.microsoft.com/office/drawing/2014/main" val="2754309278"/>
                    </a:ext>
                  </a:extLst>
                </a:gridCol>
              </a:tblGrid>
              <a:tr h="458235">
                <a:tc gridSpan="6">
                  <a:txBody>
                    <a:bodyPr/>
                    <a:lstStyle/>
                    <a:p>
                      <a:pPr algn="ctr" fontAlgn="base"/>
                      <a:r>
                        <a:rPr lang="en-US" sz="1800" b="1" i="0" kern="1200" dirty="0">
                          <a:solidFill>
                            <a:schemeClr val="lt1"/>
                          </a:solidFill>
                          <a:effectLst/>
                          <a:latin typeface="+mn-lt"/>
                          <a:ea typeface="+mn-ea"/>
                          <a:cs typeface="+mn-cs"/>
                        </a:rPr>
                        <a:t>APA: Availability and Stipend and Tuition</a:t>
                      </a:r>
                      <a:r>
                        <a:rPr lang="en-US" sz="1800" b="1" i="0" kern="1200" baseline="0" dirty="0">
                          <a:solidFill>
                            <a:schemeClr val="lt1"/>
                          </a:solidFill>
                          <a:effectLst/>
                          <a:latin typeface="+mn-lt"/>
                          <a:ea typeface="+mn-ea"/>
                          <a:cs typeface="+mn-cs"/>
                        </a:rPr>
                        <a:t> Remission </a:t>
                      </a:r>
                      <a:r>
                        <a:rPr lang="en-US" sz="1800" b="1" i="0" kern="1200" dirty="0">
                          <a:solidFill>
                            <a:schemeClr val="lt1"/>
                          </a:solidFill>
                          <a:effectLst/>
                          <a:latin typeface="+mn-lt"/>
                          <a:ea typeface="+mn-ea"/>
                          <a:cs typeface="+mn-cs"/>
                        </a:rPr>
                        <a:t>of TA: 80% of Ph.D. Students get Full Waiver! </a:t>
                      </a:r>
                    </a:p>
                  </a:txBody>
                  <a:tcPr marL="68580" marR="68580"/>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endParaRPr lang="en-US" sz="1900" dirty="0"/>
                    </a:p>
                  </a:txBody>
                  <a:tcPr/>
                </a:tc>
                <a:extLst>
                  <a:ext uri="{0D108BD9-81ED-4DB2-BD59-A6C34878D82A}">
                    <a16:rowId xmlns:a16="http://schemas.microsoft.com/office/drawing/2014/main" val="3057873226"/>
                  </a:ext>
                </a:extLst>
              </a:tr>
              <a:tr h="828590">
                <a:tc>
                  <a:txBody>
                    <a:bodyPr/>
                    <a:lstStyle/>
                    <a:p>
                      <a:pPr algn="ctr"/>
                      <a:endParaRPr lang="en-US" sz="1800" b="1" dirty="0">
                        <a:solidFill>
                          <a:schemeClr val="tx2"/>
                        </a:solidFill>
                      </a:endParaRPr>
                    </a:p>
                  </a:txBody>
                  <a:tcPr marL="68580" marR="68580"/>
                </a:tc>
                <a:tc>
                  <a:txBody>
                    <a:bodyPr/>
                    <a:lstStyle/>
                    <a:p>
                      <a:pPr algn="ctr"/>
                      <a:r>
                        <a:rPr lang="en-US" sz="1800" dirty="0">
                          <a:solidFill>
                            <a:schemeClr val="tx2"/>
                          </a:solidFill>
                        </a:rPr>
                        <a:t>Degree</a:t>
                      </a:r>
                    </a:p>
                  </a:txBody>
                  <a:tcPr marL="68580" marR="68580"/>
                </a:tc>
                <a:tc>
                  <a:txBody>
                    <a:bodyPr/>
                    <a:lstStyle/>
                    <a:p>
                      <a:pPr algn="ctr"/>
                      <a:r>
                        <a:rPr lang="en-US" sz="1800" dirty="0">
                          <a:solidFill>
                            <a:schemeClr val="tx2"/>
                          </a:solidFill>
                        </a:rPr>
                        <a:t>Year</a:t>
                      </a:r>
                    </a:p>
                  </a:txBody>
                  <a:tcPr marL="68580" marR="68580"/>
                </a:tc>
                <a:tc>
                  <a:txBody>
                    <a:bodyPr/>
                    <a:lstStyle/>
                    <a:p>
                      <a:pPr algn="ctr"/>
                      <a:r>
                        <a:rPr lang="en-US" sz="1800" dirty="0">
                          <a:solidFill>
                            <a:schemeClr val="tx2"/>
                          </a:solidFill>
                        </a:rPr>
                        <a:t>% Offering</a:t>
                      </a:r>
                    </a:p>
                  </a:txBody>
                  <a:tcPr marL="68580" marR="68580"/>
                </a:tc>
                <a:tc>
                  <a:txBody>
                    <a:bodyPr/>
                    <a:lstStyle/>
                    <a:p>
                      <a:pPr algn="ctr"/>
                      <a:r>
                        <a:rPr lang="en-US" sz="1800" dirty="0">
                          <a:solidFill>
                            <a:schemeClr val="tx2"/>
                          </a:solidFill>
                        </a:rPr>
                        <a:t>Median Stipend ($)</a:t>
                      </a:r>
                    </a:p>
                  </a:txBody>
                  <a:tcPr marL="68580" marR="68580"/>
                </a:tc>
                <a:tc>
                  <a:txBody>
                    <a:bodyPr/>
                    <a:lstStyle/>
                    <a:p>
                      <a:pPr algn="ctr"/>
                      <a:r>
                        <a:rPr lang="en-US" sz="1800" dirty="0">
                          <a:solidFill>
                            <a:schemeClr val="tx2"/>
                          </a:solidFill>
                        </a:rPr>
                        <a:t>% Full Waiver</a:t>
                      </a:r>
                    </a:p>
                  </a:txBody>
                  <a:tcPr marL="68580" marR="68580"/>
                </a:tc>
                <a:extLst>
                  <a:ext uri="{0D108BD9-81ED-4DB2-BD59-A6C34878D82A}">
                    <a16:rowId xmlns:a16="http://schemas.microsoft.com/office/drawing/2014/main" val="404811895"/>
                  </a:ext>
                </a:extLst>
              </a:tr>
              <a:tr h="828590">
                <a:tc rowSpan="2">
                  <a:txBody>
                    <a:bodyPr/>
                    <a:lstStyle/>
                    <a:p>
                      <a:pPr algn="ctr"/>
                      <a:r>
                        <a:rPr lang="en-US" sz="1800" b="1" dirty="0">
                          <a:solidFill>
                            <a:schemeClr val="tx2"/>
                          </a:solidFill>
                        </a:rPr>
                        <a:t>Public</a:t>
                      </a:r>
                    </a:p>
                  </a:txBody>
                  <a:tcPr marL="68580" marR="68580" vert="vert270"/>
                </a:tc>
                <a:tc>
                  <a:txBody>
                    <a:bodyPr/>
                    <a:lstStyle/>
                    <a:p>
                      <a:r>
                        <a:rPr lang="en-US" sz="1800" dirty="0">
                          <a:solidFill>
                            <a:schemeClr val="tx2"/>
                          </a:solidFill>
                        </a:rPr>
                        <a:t>Masters</a:t>
                      </a:r>
                    </a:p>
                  </a:txBody>
                  <a:tcPr marL="68580" marR="68580"/>
                </a:tc>
                <a:tc>
                  <a:txBody>
                    <a:bodyPr/>
                    <a:lstStyle/>
                    <a:p>
                      <a:r>
                        <a:rPr lang="en-US" sz="1800" dirty="0">
                          <a:solidFill>
                            <a:schemeClr val="tx2"/>
                          </a:solidFill>
                        </a:rPr>
                        <a:t>1</a:t>
                      </a:r>
                      <a:r>
                        <a:rPr lang="en-US" sz="1800" baseline="30000" dirty="0">
                          <a:solidFill>
                            <a:schemeClr val="tx2"/>
                          </a:solidFill>
                        </a:rPr>
                        <a:t>st</a:t>
                      </a:r>
                      <a:r>
                        <a:rPr lang="en-US" sz="1800" dirty="0">
                          <a:solidFill>
                            <a:schemeClr val="tx2"/>
                          </a:solidFill>
                        </a:rPr>
                        <a:t> year</a:t>
                      </a:r>
                    </a:p>
                    <a:p>
                      <a:r>
                        <a:rPr lang="en-US" sz="1800" dirty="0">
                          <a:solidFill>
                            <a:schemeClr val="tx2"/>
                          </a:solidFill>
                        </a:rPr>
                        <a:t>Advanced</a:t>
                      </a:r>
                    </a:p>
                  </a:txBody>
                  <a:tcPr marL="68580" marR="68580"/>
                </a:tc>
                <a:tc>
                  <a:txBody>
                    <a:bodyPr/>
                    <a:lstStyle/>
                    <a:p>
                      <a:r>
                        <a:rPr lang="en-US" sz="1800" dirty="0">
                          <a:solidFill>
                            <a:schemeClr val="tx2"/>
                          </a:solidFill>
                        </a:rPr>
                        <a:t>55.3</a:t>
                      </a:r>
                    </a:p>
                    <a:p>
                      <a:r>
                        <a:rPr lang="en-US" sz="1800" dirty="0">
                          <a:solidFill>
                            <a:schemeClr val="tx2"/>
                          </a:solidFill>
                        </a:rPr>
                        <a:t>66.0</a:t>
                      </a:r>
                    </a:p>
                  </a:txBody>
                  <a:tcPr marL="68580" marR="68580"/>
                </a:tc>
                <a:tc>
                  <a:txBody>
                    <a:bodyPr/>
                    <a:lstStyle/>
                    <a:p>
                      <a:r>
                        <a:rPr lang="en-US" sz="1800" dirty="0">
                          <a:solidFill>
                            <a:schemeClr val="tx2"/>
                          </a:solidFill>
                        </a:rPr>
                        <a:t>5,000</a:t>
                      </a:r>
                    </a:p>
                    <a:p>
                      <a:r>
                        <a:rPr lang="en-US" sz="1800" dirty="0">
                          <a:solidFill>
                            <a:schemeClr val="tx2"/>
                          </a:solidFill>
                        </a:rPr>
                        <a:t>5,056</a:t>
                      </a:r>
                    </a:p>
                  </a:txBody>
                  <a:tcPr marL="68580" marR="68580"/>
                </a:tc>
                <a:tc>
                  <a:txBody>
                    <a:bodyPr/>
                    <a:lstStyle/>
                    <a:p>
                      <a:r>
                        <a:rPr lang="en-US" sz="1800" dirty="0">
                          <a:solidFill>
                            <a:schemeClr val="tx2"/>
                          </a:solidFill>
                        </a:rPr>
                        <a:t>41.7</a:t>
                      </a:r>
                    </a:p>
                    <a:p>
                      <a:r>
                        <a:rPr lang="en-US" sz="1800" dirty="0">
                          <a:solidFill>
                            <a:schemeClr val="tx2"/>
                          </a:solidFill>
                        </a:rPr>
                        <a:t>47.4</a:t>
                      </a:r>
                    </a:p>
                  </a:txBody>
                  <a:tcPr marL="68580" marR="68580"/>
                </a:tc>
                <a:extLst>
                  <a:ext uri="{0D108BD9-81ED-4DB2-BD59-A6C34878D82A}">
                    <a16:rowId xmlns:a16="http://schemas.microsoft.com/office/drawing/2014/main" val="1955768672"/>
                  </a:ext>
                </a:extLst>
              </a:tr>
              <a:tr h="828590">
                <a:tc vMerge="1">
                  <a:txBody>
                    <a:bodyPr/>
                    <a:lstStyle/>
                    <a:p>
                      <a:endParaRPr lang="en-US" sz="1900" dirty="0"/>
                    </a:p>
                  </a:txBody>
                  <a:tcPr/>
                </a:tc>
                <a:tc>
                  <a:txBody>
                    <a:bodyPr/>
                    <a:lstStyle/>
                    <a:p>
                      <a:r>
                        <a:rPr lang="en-US" sz="1800" dirty="0">
                          <a:solidFill>
                            <a:schemeClr val="tx2"/>
                          </a:solidFill>
                        </a:rPr>
                        <a:t>Doctoral</a:t>
                      </a:r>
                    </a:p>
                  </a:txBody>
                  <a:tcPr marL="68580" marR="68580">
                    <a:solidFill>
                      <a:srgbClr val="E1CDCC"/>
                    </a:solidFill>
                  </a:tcPr>
                </a:tc>
                <a:tc>
                  <a:txBody>
                    <a:bodyPr/>
                    <a:lstStyle/>
                    <a:p>
                      <a:r>
                        <a:rPr lang="en-US" sz="1800" dirty="0">
                          <a:solidFill>
                            <a:schemeClr val="tx2"/>
                          </a:solidFill>
                        </a:rPr>
                        <a:t>1</a:t>
                      </a:r>
                      <a:r>
                        <a:rPr lang="en-US" sz="1800" baseline="30000" dirty="0">
                          <a:solidFill>
                            <a:schemeClr val="tx2"/>
                          </a:solidFill>
                        </a:rPr>
                        <a:t>st</a:t>
                      </a:r>
                      <a:r>
                        <a:rPr lang="en-US" sz="1800" dirty="0">
                          <a:solidFill>
                            <a:schemeClr val="tx2"/>
                          </a:solidFill>
                        </a:rPr>
                        <a:t> year</a:t>
                      </a:r>
                    </a:p>
                    <a:p>
                      <a:r>
                        <a:rPr lang="en-US" sz="1800" dirty="0">
                          <a:solidFill>
                            <a:schemeClr val="tx2"/>
                          </a:solidFill>
                        </a:rPr>
                        <a:t>Advanced</a:t>
                      </a:r>
                    </a:p>
                  </a:txBody>
                  <a:tcPr marL="68580" marR="68580"/>
                </a:tc>
                <a:tc>
                  <a:txBody>
                    <a:bodyPr/>
                    <a:lstStyle/>
                    <a:p>
                      <a:r>
                        <a:rPr lang="en-US" sz="1800" dirty="0">
                          <a:solidFill>
                            <a:schemeClr val="tx2"/>
                          </a:solidFill>
                        </a:rPr>
                        <a:t>84.7</a:t>
                      </a:r>
                    </a:p>
                    <a:p>
                      <a:r>
                        <a:rPr lang="en-US" sz="1800" dirty="0">
                          <a:solidFill>
                            <a:schemeClr val="tx2"/>
                          </a:solidFill>
                        </a:rPr>
                        <a:t>95.4</a:t>
                      </a:r>
                    </a:p>
                  </a:txBody>
                  <a:tcPr marL="68580" marR="68580"/>
                </a:tc>
                <a:tc>
                  <a:txBody>
                    <a:bodyPr/>
                    <a:lstStyle/>
                    <a:p>
                      <a:r>
                        <a:rPr lang="en-US" sz="1800" dirty="0">
                          <a:solidFill>
                            <a:schemeClr val="tx2"/>
                          </a:solidFill>
                        </a:rPr>
                        <a:t>14,400</a:t>
                      </a:r>
                    </a:p>
                    <a:p>
                      <a:r>
                        <a:rPr lang="en-US" sz="1800" dirty="0">
                          <a:solidFill>
                            <a:schemeClr val="tx2"/>
                          </a:solidFill>
                        </a:rPr>
                        <a:t>15,000</a:t>
                      </a:r>
                    </a:p>
                  </a:txBody>
                  <a:tcPr marL="68580" marR="68580"/>
                </a:tc>
                <a:tc>
                  <a:txBody>
                    <a:bodyPr/>
                    <a:lstStyle/>
                    <a:p>
                      <a:r>
                        <a:rPr lang="en-US" sz="1800" dirty="0">
                          <a:solidFill>
                            <a:schemeClr val="tx2"/>
                          </a:solidFill>
                        </a:rPr>
                        <a:t>79.7</a:t>
                      </a:r>
                    </a:p>
                    <a:p>
                      <a:r>
                        <a:rPr lang="en-US" sz="1800" dirty="0">
                          <a:solidFill>
                            <a:schemeClr val="tx2"/>
                          </a:solidFill>
                        </a:rPr>
                        <a:t>80.7</a:t>
                      </a:r>
                    </a:p>
                  </a:txBody>
                  <a:tcPr marL="68580" marR="68580"/>
                </a:tc>
                <a:extLst>
                  <a:ext uri="{0D108BD9-81ED-4DB2-BD59-A6C34878D82A}">
                    <a16:rowId xmlns:a16="http://schemas.microsoft.com/office/drawing/2014/main" val="702055095"/>
                  </a:ext>
                </a:extLst>
              </a:tr>
              <a:tr h="828590">
                <a:tc rowSpan="2">
                  <a:txBody>
                    <a:bodyPr/>
                    <a:lstStyle/>
                    <a:p>
                      <a:pPr algn="ctr"/>
                      <a:r>
                        <a:rPr lang="en-US" sz="1800" b="1" dirty="0">
                          <a:solidFill>
                            <a:schemeClr val="tx2"/>
                          </a:solidFill>
                        </a:rPr>
                        <a:t>Private</a:t>
                      </a:r>
                    </a:p>
                  </a:txBody>
                  <a:tcPr marL="68580" marR="68580" vert="vert270">
                    <a:solidFill>
                      <a:srgbClr val="E1CDCC"/>
                    </a:solidFill>
                  </a:tcPr>
                </a:tc>
                <a:tc>
                  <a:txBody>
                    <a:bodyPr/>
                    <a:lstStyle/>
                    <a:p>
                      <a:r>
                        <a:rPr lang="en-US" sz="1800" dirty="0">
                          <a:solidFill>
                            <a:schemeClr val="tx2"/>
                          </a:solidFill>
                        </a:rPr>
                        <a:t>Masters</a:t>
                      </a:r>
                    </a:p>
                  </a:txBody>
                  <a:tcPr marL="68580" marR="68580"/>
                </a:tc>
                <a:tc>
                  <a:txBody>
                    <a:bodyPr/>
                    <a:lstStyle/>
                    <a:p>
                      <a:r>
                        <a:rPr lang="en-US" sz="1800" dirty="0">
                          <a:solidFill>
                            <a:schemeClr val="tx2"/>
                          </a:solidFill>
                        </a:rPr>
                        <a:t>1</a:t>
                      </a:r>
                      <a:r>
                        <a:rPr lang="en-US" sz="1800" baseline="30000" dirty="0">
                          <a:solidFill>
                            <a:schemeClr val="tx2"/>
                          </a:solidFill>
                        </a:rPr>
                        <a:t>st</a:t>
                      </a:r>
                      <a:r>
                        <a:rPr lang="en-US" sz="1800" dirty="0">
                          <a:solidFill>
                            <a:schemeClr val="tx2"/>
                          </a:solidFill>
                        </a:rPr>
                        <a:t> year</a:t>
                      </a:r>
                    </a:p>
                    <a:p>
                      <a:r>
                        <a:rPr lang="en-US" sz="1800" dirty="0">
                          <a:solidFill>
                            <a:schemeClr val="tx2"/>
                          </a:solidFill>
                        </a:rPr>
                        <a:t>Advanced</a:t>
                      </a:r>
                    </a:p>
                  </a:txBody>
                  <a:tcPr marL="68580" marR="68580"/>
                </a:tc>
                <a:tc>
                  <a:txBody>
                    <a:bodyPr/>
                    <a:lstStyle/>
                    <a:p>
                      <a:r>
                        <a:rPr lang="en-US" sz="1800" dirty="0">
                          <a:solidFill>
                            <a:schemeClr val="tx2"/>
                          </a:solidFill>
                        </a:rPr>
                        <a:t>34.3</a:t>
                      </a:r>
                    </a:p>
                    <a:p>
                      <a:r>
                        <a:rPr lang="en-US" sz="1800" dirty="0">
                          <a:solidFill>
                            <a:schemeClr val="tx2"/>
                          </a:solidFill>
                        </a:rPr>
                        <a:t>48.6</a:t>
                      </a:r>
                    </a:p>
                  </a:txBody>
                  <a:tcPr marL="68580" marR="68580"/>
                </a:tc>
                <a:tc>
                  <a:txBody>
                    <a:bodyPr/>
                    <a:lstStyle/>
                    <a:p>
                      <a:r>
                        <a:rPr lang="en-US" sz="1800" dirty="0">
                          <a:solidFill>
                            <a:schemeClr val="tx2"/>
                          </a:solidFill>
                        </a:rPr>
                        <a:t>4,000</a:t>
                      </a:r>
                    </a:p>
                    <a:p>
                      <a:r>
                        <a:rPr lang="en-US" sz="1800" dirty="0">
                          <a:solidFill>
                            <a:schemeClr val="tx2"/>
                          </a:solidFill>
                        </a:rPr>
                        <a:t>3,200</a:t>
                      </a:r>
                    </a:p>
                  </a:txBody>
                  <a:tcPr marL="68580" marR="68580"/>
                </a:tc>
                <a:tc>
                  <a:txBody>
                    <a:bodyPr/>
                    <a:lstStyle/>
                    <a:p>
                      <a:r>
                        <a:rPr lang="en-US" sz="1800" dirty="0">
                          <a:solidFill>
                            <a:schemeClr val="tx2"/>
                          </a:solidFill>
                        </a:rPr>
                        <a:t>42.9</a:t>
                      </a:r>
                    </a:p>
                    <a:p>
                      <a:r>
                        <a:rPr lang="en-US" sz="1800" dirty="0">
                          <a:solidFill>
                            <a:schemeClr val="tx2"/>
                          </a:solidFill>
                        </a:rPr>
                        <a:t>55.6</a:t>
                      </a:r>
                    </a:p>
                  </a:txBody>
                  <a:tcPr marL="68580" marR="68580"/>
                </a:tc>
                <a:extLst>
                  <a:ext uri="{0D108BD9-81ED-4DB2-BD59-A6C34878D82A}">
                    <a16:rowId xmlns:a16="http://schemas.microsoft.com/office/drawing/2014/main" val="1225832379"/>
                  </a:ext>
                </a:extLst>
              </a:tr>
              <a:tr h="828590">
                <a:tc vMerge="1">
                  <a:txBody>
                    <a:bodyPr/>
                    <a:lstStyle/>
                    <a:p>
                      <a:endParaRPr lang="en-US" sz="1900" dirty="0"/>
                    </a:p>
                  </a:txBody>
                  <a:tcPr/>
                </a:tc>
                <a:tc>
                  <a:txBody>
                    <a:bodyPr/>
                    <a:lstStyle/>
                    <a:p>
                      <a:r>
                        <a:rPr lang="en-US" sz="1800" dirty="0">
                          <a:solidFill>
                            <a:schemeClr val="tx2"/>
                          </a:solidFill>
                        </a:rPr>
                        <a:t>Doctoral</a:t>
                      </a:r>
                    </a:p>
                  </a:txBody>
                  <a:tcPr marL="68580" marR="68580"/>
                </a:tc>
                <a:tc>
                  <a:txBody>
                    <a:bodyPr/>
                    <a:lstStyle/>
                    <a:p>
                      <a:r>
                        <a:rPr lang="en-US" sz="1800" dirty="0">
                          <a:solidFill>
                            <a:schemeClr val="tx2"/>
                          </a:solidFill>
                        </a:rPr>
                        <a:t>1</a:t>
                      </a:r>
                      <a:r>
                        <a:rPr lang="en-US" sz="1800" baseline="30000" dirty="0">
                          <a:solidFill>
                            <a:schemeClr val="tx2"/>
                          </a:solidFill>
                        </a:rPr>
                        <a:t>st</a:t>
                      </a:r>
                      <a:r>
                        <a:rPr lang="en-US" sz="1800" dirty="0">
                          <a:solidFill>
                            <a:schemeClr val="tx2"/>
                          </a:solidFill>
                        </a:rPr>
                        <a:t> year</a:t>
                      </a:r>
                    </a:p>
                    <a:p>
                      <a:r>
                        <a:rPr lang="en-US" sz="1800" dirty="0">
                          <a:solidFill>
                            <a:schemeClr val="tx2"/>
                          </a:solidFill>
                        </a:rPr>
                        <a:t>Advanced</a:t>
                      </a:r>
                    </a:p>
                  </a:txBody>
                  <a:tcPr marL="68580" marR="68580"/>
                </a:tc>
                <a:tc>
                  <a:txBody>
                    <a:bodyPr/>
                    <a:lstStyle/>
                    <a:p>
                      <a:r>
                        <a:rPr lang="en-US" sz="1800" dirty="0">
                          <a:solidFill>
                            <a:schemeClr val="tx2"/>
                          </a:solidFill>
                        </a:rPr>
                        <a:t>40.7</a:t>
                      </a:r>
                    </a:p>
                    <a:p>
                      <a:r>
                        <a:rPr lang="en-US" sz="1800" dirty="0">
                          <a:solidFill>
                            <a:schemeClr val="tx2"/>
                          </a:solidFill>
                        </a:rPr>
                        <a:t>78.7</a:t>
                      </a:r>
                    </a:p>
                  </a:txBody>
                  <a:tcPr marL="68580" marR="68580"/>
                </a:tc>
                <a:tc>
                  <a:txBody>
                    <a:bodyPr/>
                    <a:lstStyle/>
                    <a:p>
                      <a:r>
                        <a:rPr lang="en-US" sz="1800" dirty="0">
                          <a:solidFill>
                            <a:schemeClr val="tx2"/>
                          </a:solidFill>
                        </a:rPr>
                        <a:t>14,400</a:t>
                      </a:r>
                    </a:p>
                    <a:p>
                      <a:r>
                        <a:rPr lang="en-US" sz="1800" dirty="0">
                          <a:solidFill>
                            <a:schemeClr val="tx2"/>
                          </a:solidFill>
                        </a:rPr>
                        <a:t>6,250</a:t>
                      </a:r>
                    </a:p>
                  </a:txBody>
                  <a:tcPr marL="68580" marR="68580"/>
                </a:tc>
                <a:tc>
                  <a:txBody>
                    <a:bodyPr/>
                    <a:lstStyle/>
                    <a:p>
                      <a:r>
                        <a:rPr lang="en-US" sz="1800" dirty="0">
                          <a:solidFill>
                            <a:schemeClr val="tx2"/>
                          </a:solidFill>
                        </a:rPr>
                        <a:t>70.2</a:t>
                      </a:r>
                    </a:p>
                    <a:p>
                      <a:r>
                        <a:rPr lang="en-US" sz="1800" dirty="0">
                          <a:solidFill>
                            <a:schemeClr val="tx2"/>
                          </a:solidFill>
                        </a:rPr>
                        <a:t>64.7</a:t>
                      </a:r>
                    </a:p>
                  </a:txBody>
                  <a:tcPr marL="68580" marR="68580"/>
                </a:tc>
                <a:extLst>
                  <a:ext uri="{0D108BD9-81ED-4DB2-BD59-A6C34878D82A}">
                    <a16:rowId xmlns:a16="http://schemas.microsoft.com/office/drawing/2014/main" val="3307946840"/>
                  </a:ext>
                </a:extLst>
              </a:tr>
            </a:tbl>
          </a:graphicData>
        </a:graphic>
      </p:graphicFrame>
      <p:sp>
        <p:nvSpPr>
          <p:cNvPr id="3" name="TextBox 2">
            <a:extLst>
              <a:ext uri="{FF2B5EF4-FFF2-40B4-BE49-F238E27FC236}">
                <a16:creationId xmlns:a16="http://schemas.microsoft.com/office/drawing/2014/main" id="{C00E9BBC-9197-864D-9D9C-48A963EFECC6}"/>
              </a:ext>
            </a:extLst>
          </p:cNvPr>
          <p:cNvSpPr txBox="1"/>
          <p:nvPr/>
        </p:nvSpPr>
        <p:spPr>
          <a:xfrm>
            <a:off x="1" y="6500932"/>
            <a:ext cx="5613991" cy="646331"/>
          </a:xfrm>
          <a:prstGeom prst="rect">
            <a:avLst/>
          </a:prstGeom>
          <a:noFill/>
        </p:spPr>
        <p:txBody>
          <a:bodyPr wrap="square" rtlCol="0">
            <a:spAutoFit/>
          </a:bodyPr>
          <a:lstStyle/>
          <a:p>
            <a:r>
              <a:rPr lang="en-US" dirty="0">
                <a:solidFill>
                  <a:srgbClr val="C8102E"/>
                </a:solidFill>
              </a:rPr>
              <a:t>https://www.apa.org/education/grad/survey-data/2016-tuition-financial-aid</a:t>
            </a:r>
          </a:p>
        </p:txBody>
      </p:sp>
      <p:sp>
        <p:nvSpPr>
          <p:cNvPr id="8" name="TextBox 7">
            <a:extLst>
              <a:ext uri="{FF2B5EF4-FFF2-40B4-BE49-F238E27FC236}">
                <a16:creationId xmlns:a16="http://schemas.microsoft.com/office/drawing/2014/main" id="{6D1A60FA-058E-AA4A-9E19-6A1F1167F4CF}"/>
              </a:ext>
            </a:extLst>
          </p:cNvPr>
          <p:cNvSpPr txBox="1"/>
          <p:nvPr/>
        </p:nvSpPr>
        <p:spPr>
          <a:xfrm>
            <a:off x="2608288" y="5521160"/>
            <a:ext cx="6535713" cy="1631216"/>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000" dirty="0">
                <a:solidFill>
                  <a:srgbClr val="000000"/>
                </a:solidFill>
              </a:rPr>
              <a:t>Don’t forget taxes!</a:t>
            </a:r>
          </a:p>
          <a:p>
            <a:pPr marL="285750" indent="-285750">
              <a:buClr>
                <a:srgbClr val="C00000"/>
              </a:buClr>
              <a:buFont typeface="Arial" panose="020B0604020202020204" pitchFamily="34" charset="0"/>
              <a:buChar char="•"/>
            </a:pPr>
            <a:r>
              <a:rPr lang="en-US" sz="2000" dirty="0">
                <a:solidFill>
                  <a:srgbClr val="000000"/>
                </a:solidFill>
              </a:rPr>
              <a:t>Stipend type and amount may change year to year</a:t>
            </a:r>
          </a:p>
          <a:p>
            <a:pPr marL="285750" indent="-285750">
              <a:buClr>
                <a:srgbClr val="C00000"/>
              </a:buClr>
              <a:buFont typeface="Arial" panose="020B0604020202020204" pitchFamily="34" charset="0"/>
              <a:buChar char="•"/>
            </a:pPr>
            <a:r>
              <a:rPr lang="en-US" sz="2000" dirty="0">
                <a:solidFill>
                  <a:srgbClr val="000000"/>
                </a:solidFill>
              </a:rPr>
              <a:t>http://www.phdstipends.com : PhD students enter what they earn/receive</a:t>
            </a:r>
          </a:p>
          <a:p>
            <a:pPr marL="285750" indent="-285750">
              <a:buClr>
                <a:srgbClr val="C00000"/>
              </a:buClr>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410279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I have offers! </a:t>
            </a:r>
            <a:br>
              <a:rPr lang="en-US" dirty="0"/>
            </a:br>
            <a:br>
              <a:rPr lang="en-US" dirty="0"/>
            </a:br>
            <a:r>
              <a:rPr lang="en-US" dirty="0"/>
              <a:t>What should I consider, financially!?</a:t>
            </a:r>
          </a:p>
        </p:txBody>
      </p:sp>
      <p:graphicFrame>
        <p:nvGraphicFramePr>
          <p:cNvPr id="10" name="Table 9">
            <a:extLst>
              <a:ext uri="{FF2B5EF4-FFF2-40B4-BE49-F238E27FC236}">
                <a16:creationId xmlns:a16="http://schemas.microsoft.com/office/drawing/2014/main" id="{D5599A91-D08E-8C47-B1D5-9B6E21EE6727}"/>
              </a:ext>
            </a:extLst>
          </p:cNvPr>
          <p:cNvGraphicFramePr>
            <a:graphicFrameLocks noGrp="1"/>
          </p:cNvGraphicFramePr>
          <p:nvPr>
            <p:extLst>
              <p:ext uri="{D42A27DB-BD31-4B8C-83A1-F6EECF244321}">
                <p14:modId xmlns:p14="http://schemas.microsoft.com/office/powerpoint/2010/main" val="4183622872"/>
              </p:ext>
            </p:extLst>
          </p:nvPr>
        </p:nvGraphicFramePr>
        <p:xfrm>
          <a:off x="2608287" y="769417"/>
          <a:ext cx="6227368" cy="4783030"/>
        </p:xfrm>
        <a:graphic>
          <a:graphicData uri="http://schemas.openxmlformats.org/drawingml/2006/table">
            <a:tbl>
              <a:tblPr firstRow="1" bandRow="1">
                <a:tableStyleId>{5C22544A-7EE6-4342-B048-85BDC9FD1C3A}</a:tableStyleId>
              </a:tblPr>
              <a:tblGrid>
                <a:gridCol w="452046">
                  <a:extLst>
                    <a:ext uri="{9D8B030D-6E8A-4147-A177-3AD203B41FA5}">
                      <a16:colId xmlns:a16="http://schemas.microsoft.com/office/drawing/2014/main" val="1173718598"/>
                    </a:ext>
                  </a:extLst>
                </a:gridCol>
                <a:gridCol w="1103224">
                  <a:extLst>
                    <a:ext uri="{9D8B030D-6E8A-4147-A177-3AD203B41FA5}">
                      <a16:colId xmlns:a16="http://schemas.microsoft.com/office/drawing/2014/main" val="3458625074"/>
                    </a:ext>
                  </a:extLst>
                </a:gridCol>
                <a:gridCol w="1319696">
                  <a:extLst>
                    <a:ext uri="{9D8B030D-6E8A-4147-A177-3AD203B41FA5}">
                      <a16:colId xmlns:a16="http://schemas.microsoft.com/office/drawing/2014/main" val="3903213632"/>
                    </a:ext>
                  </a:extLst>
                </a:gridCol>
                <a:gridCol w="1059014">
                  <a:extLst>
                    <a:ext uri="{9D8B030D-6E8A-4147-A177-3AD203B41FA5}">
                      <a16:colId xmlns:a16="http://schemas.microsoft.com/office/drawing/2014/main" val="2276820885"/>
                    </a:ext>
                  </a:extLst>
                </a:gridCol>
                <a:gridCol w="1384865">
                  <a:extLst>
                    <a:ext uri="{9D8B030D-6E8A-4147-A177-3AD203B41FA5}">
                      <a16:colId xmlns:a16="http://schemas.microsoft.com/office/drawing/2014/main" val="1462775703"/>
                    </a:ext>
                  </a:extLst>
                </a:gridCol>
                <a:gridCol w="908523">
                  <a:extLst>
                    <a:ext uri="{9D8B030D-6E8A-4147-A177-3AD203B41FA5}">
                      <a16:colId xmlns:a16="http://schemas.microsoft.com/office/drawing/2014/main" val="2754309278"/>
                    </a:ext>
                  </a:extLst>
                </a:gridCol>
              </a:tblGrid>
              <a:tr h="458235">
                <a:tc gridSpan="6">
                  <a:txBody>
                    <a:bodyPr/>
                    <a:lstStyle/>
                    <a:p>
                      <a:pPr algn="ctr" fontAlgn="base"/>
                      <a:r>
                        <a:rPr lang="en-US" sz="1800" b="1" i="0" kern="1200" dirty="0">
                          <a:solidFill>
                            <a:schemeClr val="lt1"/>
                          </a:solidFill>
                          <a:effectLst/>
                          <a:latin typeface="+mn-lt"/>
                          <a:ea typeface="+mn-ea"/>
                          <a:cs typeface="+mn-cs"/>
                        </a:rPr>
                        <a:t>APA: Availability and Stipend and Tuition</a:t>
                      </a:r>
                      <a:r>
                        <a:rPr lang="en-US" sz="1800" b="1" i="0" kern="1200" baseline="0" dirty="0">
                          <a:solidFill>
                            <a:schemeClr val="lt1"/>
                          </a:solidFill>
                          <a:effectLst/>
                          <a:latin typeface="+mn-lt"/>
                          <a:ea typeface="+mn-ea"/>
                          <a:cs typeface="+mn-cs"/>
                        </a:rPr>
                        <a:t> Remission </a:t>
                      </a:r>
                      <a:r>
                        <a:rPr lang="en-US" sz="1800" b="1" i="0" kern="1200" dirty="0">
                          <a:solidFill>
                            <a:schemeClr val="lt1"/>
                          </a:solidFill>
                          <a:effectLst/>
                          <a:latin typeface="+mn-lt"/>
                          <a:ea typeface="+mn-ea"/>
                          <a:cs typeface="+mn-cs"/>
                        </a:rPr>
                        <a:t>of RA by Public and Private Institution from 2016</a:t>
                      </a:r>
                    </a:p>
                  </a:txBody>
                  <a:tcPr marL="68580" marR="68580"/>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endParaRPr lang="en-US" sz="1900" dirty="0"/>
                    </a:p>
                  </a:txBody>
                  <a:tcPr/>
                </a:tc>
                <a:extLst>
                  <a:ext uri="{0D108BD9-81ED-4DB2-BD59-A6C34878D82A}">
                    <a16:rowId xmlns:a16="http://schemas.microsoft.com/office/drawing/2014/main" val="3057873226"/>
                  </a:ext>
                </a:extLst>
              </a:tr>
              <a:tr h="828590">
                <a:tc>
                  <a:txBody>
                    <a:bodyPr/>
                    <a:lstStyle/>
                    <a:p>
                      <a:endParaRPr lang="en-US" sz="1900" dirty="0">
                        <a:solidFill>
                          <a:schemeClr val="tx2"/>
                        </a:solidFill>
                      </a:endParaRPr>
                    </a:p>
                  </a:txBody>
                  <a:tcPr marL="68580" marR="68580"/>
                </a:tc>
                <a:tc>
                  <a:txBody>
                    <a:bodyPr/>
                    <a:lstStyle/>
                    <a:p>
                      <a:pPr algn="ctr"/>
                      <a:r>
                        <a:rPr lang="en-US" sz="1900" dirty="0">
                          <a:solidFill>
                            <a:schemeClr val="tx2"/>
                          </a:solidFill>
                        </a:rPr>
                        <a:t>Degree</a:t>
                      </a:r>
                    </a:p>
                  </a:txBody>
                  <a:tcPr marL="68580" marR="68580"/>
                </a:tc>
                <a:tc>
                  <a:txBody>
                    <a:bodyPr/>
                    <a:lstStyle/>
                    <a:p>
                      <a:pPr algn="ctr"/>
                      <a:r>
                        <a:rPr lang="en-US" sz="1900" dirty="0">
                          <a:solidFill>
                            <a:schemeClr val="tx2"/>
                          </a:solidFill>
                        </a:rPr>
                        <a:t>Year</a:t>
                      </a:r>
                    </a:p>
                  </a:txBody>
                  <a:tcPr marL="68580" marR="68580"/>
                </a:tc>
                <a:tc>
                  <a:txBody>
                    <a:bodyPr/>
                    <a:lstStyle/>
                    <a:p>
                      <a:pPr algn="ctr"/>
                      <a:r>
                        <a:rPr lang="en-US" sz="1900" dirty="0">
                          <a:solidFill>
                            <a:schemeClr val="tx2"/>
                          </a:solidFill>
                        </a:rPr>
                        <a:t>% Offering</a:t>
                      </a:r>
                    </a:p>
                  </a:txBody>
                  <a:tcPr marL="68580" marR="68580"/>
                </a:tc>
                <a:tc>
                  <a:txBody>
                    <a:bodyPr/>
                    <a:lstStyle/>
                    <a:p>
                      <a:pPr algn="ctr"/>
                      <a:r>
                        <a:rPr lang="en-US" sz="1900" dirty="0">
                          <a:solidFill>
                            <a:schemeClr val="tx2"/>
                          </a:solidFill>
                        </a:rPr>
                        <a:t>Median Stipend ($)</a:t>
                      </a:r>
                    </a:p>
                  </a:txBody>
                  <a:tcPr marL="68580" marR="68580"/>
                </a:tc>
                <a:tc>
                  <a:txBody>
                    <a:bodyPr/>
                    <a:lstStyle/>
                    <a:p>
                      <a:pPr algn="ctr"/>
                      <a:r>
                        <a:rPr lang="en-US" sz="1900" dirty="0">
                          <a:solidFill>
                            <a:schemeClr val="tx2"/>
                          </a:solidFill>
                        </a:rPr>
                        <a:t>% Full Waiver</a:t>
                      </a:r>
                    </a:p>
                  </a:txBody>
                  <a:tcPr marL="68580" marR="68580"/>
                </a:tc>
                <a:extLst>
                  <a:ext uri="{0D108BD9-81ED-4DB2-BD59-A6C34878D82A}">
                    <a16:rowId xmlns:a16="http://schemas.microsoft.com/office/drawing/2014/main" val="404811895"/>
                  </a:ext>
                </a:extLst>
              </a:tr>
              <a:tr h="828590">
                <a:tc rowSpan="2">
                  <a:txBody>
                    <a:bodyPr/>
                    <a:lstStyle/>
                    <a:p>
                      <a:pPr algn="ctr"/>
                      <a:r>
                        <a:rPr lang="en-US" sz="1900" b="1" dirty="0">
                          <a:solidFill>
                            <a:schemeClr val="tx2"/>
                          </a:solidFill>
                        </a:rPr>
                        <a:t>Public</a:t>
                      </a:r>
                    </a:p>
                  </a:txBody>
                  <a:tcPr marL="68580" marR="68580" vert="vert270"/>
                </a:tc>
                <a:tc>
                  <a:txBody>
                    <a:bodyPr/>
                    <a:lstStyle/>
                    <a:p>
                      <a:r>
                        <a:rPr lang="en-US" sz="1900" dirty="0">
                          <a:solidFill>
                            <a:schemeClr val="tx2"/>
                          </a:solidFill>
                        </a:rPr>
                        <a:t>Masters</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60.0</a:t>
                      </a:r>
                    </a:p>
                    <a:p>
                      <a:r>
                        <a:rPr lang="en-US" sz="1900" dirty="0">
                          <a:solidFill>
                            <a:schemeClr val="tx2"/>
                          </a:solidFill>
                        </a:rPr>
                        <a:t>66.6</a:t>
                      </a:r>
                    </a:p>
                  </a:txBody>
                  <a:tcPr marL="68580" marR="68580"/>
                </a:tc>
                <a:tc>
                  <a:txBody>
                    <a:bodyPr/>
                    <a:lstStyle/>
                    <a:p>
                      <a:r>
                        <a:rPr lang="en-US" sz="1900" dirty="0">
                          <a:solidFill>
                            <a:schemeClr val="tx2"/>
                          </a:solidFill>
                        </a:rPr>
                        <a:t>5,196</a:t>
                      </a:r>
                    </a:p>
                    <a:p>
                      <a:r>
                        <a:rPr lang="en-US" sz="1900" dirty="0">
                          <a:solidFill>
                            <a:schemeClr val="tx2"/>
                          </a:solidFill>
                        </a:rPr>
                        <a:t>5,400</a:t>
                      </a:r>
                    </a:p>
                  </a:txBody>
                  <a:tcPr marL="68580" marR="68580"/>
                </a:tc>
                <a:tc>
                  <a:txBody>
                    <a:bodyPr/>
                    <a:lstStyle/>
                    <a:p>
                      <a:r>
                        <a:rPr lang="en-US" sz="1900" dirty="0">
                          <a:solidFill>
                            <a:schemeClr val="tx2"/>
                          </a:solidFill>
                        </a:rPr>
                        <a:t>48.6</a:t>
                      </a:r>
                    </a:p>
                    <a:p>
                      <a:r>
                        <a:rPr lang="en-US" sz="1900" dirty="0">
                          <a:solidFill>
                            <a:schemeClr val="tx2"/>
                          </a:solidFill>
                        </a:rPr>
                        <a:t>48.6</a:t>
                      </a:r>
                    </a:p>
                  </a:txBody>
                  <a:tcPr marL="68580" marR="68580"/>
                </a:tc>
                <a:extLst>
                  <a:ext uri="{0D108BD9-81ED-4DB2-BD59-A6C34878D82A}">
                    <a16:rowId xmlns:a16="http://schemas.microsoft.com/office/drawing/2014/main" val="1955768672"/>
                  </a:ext>
                </a:extLst>
              </a:tr>
              <a:tr h="828590">
                <a:tc vMerge="1">
                  <a:txBody>
                    <a:bodyPr/>
                    <a:lstStyle/>
                    <a:p>
                      <a:endParaRPr lang="en-US" sz="1900" dirty="0"/>
                    </a:p>
                  </a:txBody>
                  <a:tcPr/>
                </a:tc>
                <a:tc>
                  <a:txBody>
                    <a:bodyPr/>
                    <a:lstStyle/>
                    <a:p>
                      <a:r>
                        <a:rPr lang="en-US" sz="1900" dirty="0">
                          <a:solidFill>
                            <a:schemeClr val="tx2"/>
                          </a:solidFill>
                        </a:rPr>
                        <a:t>Doctoral</a:t>
                      </a:r>
                    </a:p>
                  </a:txBody>
                  <a:tcPr marL="68580" marR="68580">
                    <a:solidFill>
                      <a:srgbClr val="E1CDCC"/>
                    </a:solidFill>
                  </a:tcPr>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88.0</a:t>
                      </a:r>
                    </a:p>
                    <a:p>
                      <a:r>
                        <a:rPr lang="en-US" sz="1900" dirty="0">
                          <a:solidFill>
                            <a:schemeClr val="tx2"/>
                          </a:solidFill>
                        </a:rPr>
                        <a:t>92.6</a:t>
                      </a:r>
                    </a:p>
                  </a:txBody>
                  <a:tcPr marL="68580" marR="68580"/>
                </a:tc>
                <a:tc>
                  <a:txBody>
                    <a:bodyPr/>
                    <a:lstStyle/>
                    <a:p>
                      <a:r>
                        <a:rPr lang="en-US" sz="1900" dirty="0">
                          <a:solidFill>
                            <a:schemeClr val="tx2"/>
                          </a:solidFill>
                        </a:rPr>
                        <a:t>15,000</a:t>
                      </a:r>
                    </a:p>
                    <a:p>
                      <a:r>
                        <a:rPr lang="en-US" sz="1900" dirty="0">
                          <a:solidFill>
                            <a:schemeClr val="tx2"/>
                          </a:solidFill>
                        </a:rPr>
                        <a:t>15,226</a:t>
                      </a:r>
                    </a:p>
                  </a:txBody>
                  <a:tcPr marL="68580" marR="68580"/>
                </a:tc>
                <a:tc>
                  <a:txBody>
                    <a:bodyPr/>
                    <a:lstStyle/>
                    <a:p>
                      <a:r>
                        <a:rPr lang="en-US" sz="1900" dirty="0">
                          <a:solidFill>
                            <a:schemeClr val="tx2"/>
                          </a:solidFill>
                        </a:rPr>
                        <a:t>81.3</a:t>
                      </a:r>
                    </a:p>
                    <a:p>
                      <a:r>
                        <a:rPr lang="en-US" sz="1900" dirty="0">
                          <a:solidFill>
                            <a:schemeClr val="tx2"/>
                          </a:solidFill>
                        </a:rPr>
                        <a:t>81.4</a:t>
                      </a:r>
                    </a:p>
                  </a:txBody>
                  <a:tcPr marL="68580" marR="68580"/>
                </a:tc>
                <a:extLst>
                  <a:ext uri="{0D108BD9-81ED-4DB2-BD59-A6C34878D82A}">
                    <a16:rowId xmlns:a16="http://schemas.microsoft.com/office/drawing/2014/main" val="702055095"/>
                  </a:ext>
                </a:extLst>
              </a:tr>
              <a:tr h="828590">
                <a:tc rowSpan="2">
                  <a:txBody>
                    <a:bodyPr/>
                    <a:lstStyle/>
                    <a:p>
                      <a:pPr algn="ctr"/>
                      <a:r>
                        <a:rPr lang="en-US" sz="1900" b="1" dirty="0">
                          <a:solidFill>
                            <a:schemeClr val="tx2"/>
                          </a:solidFill>
                        </a:rPr>
                        <a:t>Private</a:t>
                      </a:r>
                    </a:p>
                  </a:txBody>
                  <a:tcPr marL="68580" marR="68580" vert="vert270">
                    <a:solidFill>
                      <a:srgbClr val="E1CDCC"/>
                    </a:solidFill>
                  </a:tcPr>
                </a:tc>
                <a:tc>
                  <a:txBody>
                    <a:bodyPr/>
                    <a:lstStyle/>
                    <a:p>
                      <a:r>
                        <a:rPr lang="en-US" sz="1900" dirty="0">
                          <a:solidFill>
                            <a:schemeClr val="tx2"/>
                          </a:solidFill>
                        </a:rPr>
                        <a:t>Masters</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48.6</a:t>
                      </a:r>
                    </a:p>
                    <a:p>
                      <a:r>
                        <a:rPr lang="en-US" sz="1900" dirty="0">
                          <a:solidFill>
                            <a:schemeClr val="tx2"/>
                          </a:solidFill>
                        </a:rPr>
                        <a:t>57.1</a:t>
                      </a:r>
                    </a:p>
                  </a:txBody>
                  <a:tcPr marL="68580" marR="68580"/>
                </a:tc>
                <a:tc>
                  <a:txBody>
                    <a:bodyPr/>
                    <a:lstStyle/>
                    <a:p>
                      <a:r>
                        <a:rPr lang="en-US" sz="1900" dirty="0">
                          <a:solidFill>
                            <a:schemeClr val="tx2"/>
                          </a:solidFill>
                        </a:rPr>
                        <a:t>3,100</a:t>
                      </a:r>
                    </a:p>
                    <a:p>
                      <a:r>
                        <a:rPr lang="en-US" sz="1900" dirty="0">
                          <a:solidFill>
                            <a:schemeClr val="tx2"/>
                          </a:solidFill>
                        </a:rPr>
                        <a:t>4,000</a:t>
                      </a:r>
                    </a:p>
                  </a:txBody>
                  <a:tcPr marL="68580" marR="68580"/>
                </a:tc>
                <a:tc>
                  <a:txBody>
                    <a:bodyPr/>
                    <a:lstStyle/>
                    <a:p>
                      <a:r>
                        <a:rPr lang="en-US" sz="1900" dirty="0">
                          <a:solidFill>
                            <a:schemeClr val="tx2"/>
                          </a:solidFill>
                        </a:rPr>
                        <a:t>30.0</a:t>
                      </a:r>
                    </a:p>
                    <a:p>
                      <a:r>
                        <a:rPr lang="en-US" sz="1900" dirty="0">
                          <a:solidFill>
                            <a:schemeClr val="tx2"/>
                          </a:solidFill>
                        </a:rPr>
                        <a:t>45.5</a:t>
                      </a:r>
                    </a:p>
                  </a:txBody>
                  <a:tcPr marL="68580" marR="68580"/>
                </a:tc>
                <a:extLst>
                  <a:ext uri="{0D108BD9-81ED-4DB2-BD59-A6C34878D82A}">
                    <a16:rowId xmlns:a16="http://schemas.microsoft.com/office/drawing/2014/main" val="1225832379"/>
                  </a:ext>
                </a:extLst>
              </a:tr>
              <a:tr h="828590">
                <a:tc vMerge="1">
                  <a:txBody>
                    <a:bodyPr/>
                    <a:lstStyle/>
                    <a:p>
                      <a:endParaRPr lang="en-US" sz="1900" dirty="0"/>
                    </a:p>
                  </a:txBody>
                  <a:tcPr/>
                </a:tc>
                <a:tc>
                  <a:txBody>
                    <a:bodyPr/>
                    <a:lstStyle/>
                    <a:p>
                      <a:r>
                        <a:rPr lang="en-US" sz="1900" dirty="0">
                          <a:solidFill>
                            <a:schemeClr val="tx2"/>
                          </a:solidFill>
                        </a:rPr>
                        <a:t>Doctoral</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65.3</a:t>
                      </a:r>
                    </a:p>
                    <a:p>
                      <a:r>
                        <a:rPr lang="en-US" sz="1900" dirty="0">
                          <a:solidFill>
                            <a:schemeClr val="tx2"/>
                          </a:solidFill>
                        </a:rPr>
                        <a:t>75.3</a:t>
                      </a:r>
                    </a:p>
                  </a:txBody>
                  <a:tcPr marL="68580" marR="68580"/>
                </a:tc>
                <a:tc>
                  <a:txBody>
                    <a:bodyPr/>
                    <a:lstStyle/>
                    <a:p>
                      <a:r>
                        <a:rPr lang="en-US" sz="1900" dirty="0">
                          <a:solidFill>
                            <a:schemeClr val="tx2"/>
                          </a:solidFill>
                        </a:rPr>
                        <a:t>10,000</a:t>
                      </a:r>
                    </a:p>
                    <a:p>
                      <a:r>
                        <a:rPr lang="en-US" sz="1900" dirty="0">
                          <a:solidFill>
                            <a:schemeClr val="tx2"/>
                          </a:solidFill>
                        </a:rPr>
                        <a:t>9,000</a:t>
                      </a:r>
                    </a:p>
                  </a:txBody>
                  <a:tcPr marL="68580" marR="68580"/>
                </a:tc>
                <a:tc>
                  <a:txBody>
                    <a:bodyPr/>
                    <a:lstStyle/>
                    <a:p>
                      <a:r>
                        <a:rPr lang="en-US" sz="1900" dirty="0">
                          <a:solidFill>
                            <a:schemeClr val="tx2"/>
                          </a:solidFill>
                        </a:rPr>
                        <a:t>67.7</a:t>
                      </a:r>
                    </a:p>
                    <a:p>
                      <a:r>
                        <a:rPr lang="en-US" sz="1900" dirty="0">
                          <a:solidFill>
                            <a:schemeClr val="tx2"/>
                          </a:solidFill>
                        </a:rPr>
                        <a:t>67.6</a:t>
                      </a:r>
                    </a:p>
                  </a:txBody>
                  <a:tcPr marL="68580" marR="68580"/>
                </a:tc>
                <a:extLst>
                  <a:ext uri="{0D108BD9-81ED-4DB2-BD59-A6C34878D82A}">
                    <a16:rowId xmlns:a16="http://schemas.microsoft.com/office/drawing/2014/main" val="3307946840"/>
                  </a:ext>
                </a:extLst>
              </a:tr>
            </a:tbl>
          </a:graphicData>
        </a:graphic>
      </p:graphicFrame>
      <p:sp>
        <p:nvSpPr>
          <p:cNvPr id="3" name="TextBox 2">
            <a:extLst>
              <a:ext uri="{FF2B5EF4-FFF2-40B4-BE49-F238E27FC236}">
                <a16:creationId xmlns:a16="http://schemas.microsoft.com/office/drawing/2014/main" id="{C00E9BBC-9197-864D-9D9C-48A963EFECC6}"/>
              </a:ext>
            </a:extLst>
          </p:cNvPr>
          <p:cNvSpPr txBox="1"/>
          <p:nvPr/>
        </p:nvSpPr>
        <p:spPr>
          <a:xfrm>
            <a:off x="31901" y="6273210"/>
            <a:ext cx="5613991" cy="646331"/>
          </a:xfrm>
          <a:prstGeom prst="rect">
            <a:avLst/>
          </a:prstGeom>
          <a:noFill/>
        </p:spPr>
        <p:txBody>
          <a:bodyPr wrap="square" rtlCol="0">
            <a:spAutoFit/>
          </a:bodyPr>
          <a:lstStyle/>
          <a:p>
            <a:r>
              <a:rPr lang="en-US" dirty="0">
                <a:solidFill>
                  <a:srgbClr val="C8102E"/>
                </a:solidFill>
              </a:rPr>
              <a:t>https://www.apa.org/education/grad/survey-data/2016-tuition-financial-aid</a:t>
            </a:r>
          </a:p>
        </p:txBody>
      </p:sp>
      <p:sp>
        <p:nvSpPr>
          <p:cNvPr id="6" name="TextBox 5">
            <a:extLst>
              <a:ext uri="{FF2B5EF4-FFF2-40B4-BE49-F238E27FC236}">
                <a16:creationId xmlns:a16="http://schemas.microsoft.com/office/drawing/2014/main" id="{8474E261-8CD2-774D-A1D2-16362C1E28E5}"/>
              </a:ext>
            </a:extLst>
          </p:cNvPr>
          <p:cNvSpPr txBox="1"/>
          <p:nvPr/>
        </p:nvSpPr>
        <p:spPr>
          <a:xfrm>
            <a:off x="2608287" y="5510402"/>
            <a:ext cx="5908392" cy="707886"/>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000" dirty="0">
                <a:solidFill>
                  <a:srgbClr val="000000"/>
                </a:solidFill>
              </a:rPr>
              <a:t>Don’t forget taxes!</a:t>
            </a:r>
          </a:p>
          <a:p>
            <a:pPr marL="285750" indent="-285750">
              <a:buClr>
                <a:srgbClr val="C00000"/>
              </a:buClr>
              <a:buFont typeface="Arial" panose="020B0604020202020204" pitchFamily="34" charset="0"/>
              <a:buChar char="•"/>
            </a:pPr>
            <a:r>
              <a:rPr lang="en-US" sz="2000" dirty="0">
                <a:solidFill>
                  <a:srgbClr val="000000"/>
                </a:solidFill>
              </a:rPr>
              <a:t>Stipend type and amount may change year to year</a:t>
            </a:r>
          </a:p>
        </p:txBody>
      </p:sp>
    </p:spTree>
    <p:extLst>
      <p:ext uri="{BB962C8B-B14F-4D97-AF65-F5344CB8AC3E}">
        <p14:creationId xmlns:p14="http://schemas.microsoft.com/office/powerpoint/2010/main" val="262695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5AD42-F0E5-1241-AAA7-549A63F5AD75}"/>
              </a:ext>
            </a:extLst>
          </p:cNvPr>
          <p:cNvSpPr>
            <a:spLocks noGrp="1"/>
          </p:cNvSpPr>
          <p:nvPr>
            <p:ph type="title"/>
          </p:nvPr>
        </p:nvSpPr>
        <p:spPr>
          <a:xfrm>
            <a:off x="189690" y="1123840"/>
            <a:ext cx="2384872" cy="4601183"/>
          </a:xfrm>
        </p:spPr>
        <p:txBody>
          <a:bodyPr/>
          <a:lstStyle/>
          <a:p>
            <a:pPr algn="ctr"/>
            <a:r>
              <a:rPr lang="en-US" dirty="0"/>
              <a:t>I have offers! </a:t>
            </a:r>
            <a:br>
              <a:rPr lang="en-US" dirty="0"/>
            </a:br>
            <a:br>
              <a:rPr lang="en-US" dirty="0"/>
            </a:br>
            <a:r>
              <a:rPr lang="en-US" dirty="0"/>
              <a:t>What should I consider, financially!?</a:t>
            </a:r>
          </a:p>
        </p:txBody>
      </p:sp>
      <p:graphicFrame>
        <p:nvGraphicFramePr>
          <p:cNvPr id="10" name="Table 9">
            <a:extLst>
              <a:ext uri="{FF2B5EF4-FFF2-40B4-BE49-F238E27FC236}">
                <a16:creationId xmlns:a16="http://schemas.microsoft.com/office/drawing/2014/main" id="{D5599A91-D08E-8C47-B1D5-9B6E21EE6727}"/>
              </a:ext>
            </a:extLst>
          </p:cNvPr>
          <p:cNvGraphicFramePr>
            <a:graphicFrameLocks noGrp="1"/>
          </p:cNvGraphicFramePr>
          <p:nvPr>
            <p:extLst>
              <p:ext uri="{D42A27DB-BD31-4B8C-83A1-F6EECF244321}">
                <p14:modId xmlns:p14="http://schemas.microsoft.com/office/powerpoint/2010/main" val="2009955506"/>
              </p:ext>
            </p:extLst>
          </p:nvPr>
        </p:nvGraphicFramePr>
        <p:xfrm>
          <a:off x="2608287" y="769417"/>
          <a:ext cx="6227368" cy="4783030"/>
        </p:xfrm>
        <a:graphic>
          <a:graphicData uri="http://schemas.openxmlformats.org/drawingml/2006/table">
            <a:tbl>
              <a:tblPr firstRow="1" bandRow="1">
                <a:tableStyleId>{5C22544A-7EE6-4342-B048-85BDC9FD1C3A}</a:tableStyleId>
              </a:tblPr>
              <a:tblGrid>
                <a:gridCol w="467903">
                  <a:extLst>
                    <a:ext uri="{9D8B030D-6E8A-4147-A177-3AD203B41FA5}">
                      <a16:colId xmlns:a16="http://schemas.microsoft.com/office/drawing/2014/main" val="1173718598"/>
                    </a:ext>
                  </a:extLst>
                </a:gridCol>
                <a:gridCol w="1087367">
                  <a:extLst>
                    <a:ext uri="{9D8B030D-6E8A-4147-A177-3AD203B41FA5}">
                      <a16:colId xmlns:a16="http://schemas.microsoft.com/office/drawing/2014/main" val="3458625074"/>
                    </a:ext>
                  </a:extLst>
                </a:gridCol>
                <a:gridCol w="1319696">
                  <a:extLst>
                    <a:ext uri="{9D8B030D-6E8A-4147-A177-3AD203B41FA5}">
                      <a16:colId xmlns:a16="http://schemas.microsoft.com/office/drawing/2014/main" val="3903213632"/>
                    </a:ext>
                  </a:extLst>
                </a:gridCol>
                <a:gridCol w="1059014">
                  <a:extLst>
                    <a:ext uri="{9D8B030D-6E8A-4147-A177-3AD203B41FA5}">
                      <a16:colId xmlns:a16="http://schemas.microsoft.com/office/drawing/2014/main" val="2276820885"/>
                    </a:ext>
                  </a:extLst>
                </a:gridCol>
                <a:gridCol w="1384865">
                  <a:extLst>
                    <a:ext uri="{9D8B030D-6E8A-4147-A177-3AD203B41FA5}">
                      <a16:colId xmlns:a16="http://schemas.microsoft.com/office/drawing/2014/main" val="1462775703"/>
                    </a:ext>
                  </a:extLst>
                </a:gridCol>
                <a:gridCol w="908523">
                  <a:extLst>
                    <a:ext uri="{9D8B030D-6E8A-4147-A177-3AD203B41FA5}">
                      <a16:colId xmlns:a16="http://schemas.microsoft.com/office/drawing/2014/main" val="2754309278"/>
                    </a:ext>
                  </a:extLst>
                </a:gridCol>
              </a:tblGrid>
              <a:tr h="458235">
                <a:tc gridSpan="6">
                  <a:txBody>
                    <a:bodyPr/>
                    <a:lstStyle/>
                    <a:p>
                      <a:pPr algn="ctr" fontAlgn="base"/>
                      <a:r>
                        <a:rPr lang="en-US" sz="1800" b="1" i="0" kern="1200" dirty="0">
                          <a:solidFill>
                            <a:schemeClr val="lt1"/>
                          </a:solidFill>
                          <a:effectLst/>
                          <a:latin typeface="+mn-lt"/>
                          <a:ea typeface="+mn-ea"/>
                          <a:cs typeface="+mn-cs"/>
                        </a:rPr>
                        <a:t>APA: Availability and Stipend of Fellowships by Public and Private Institution from 2016</a:t>
                      </a:r>
                    </a:p>
                  </a:txBody>
                  <a:tcPr marL="68580" marR="68580"/>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pPr fontAlgn="base"/>
                      <a:endParaRPr lang="en-US" sz="1800" b="1" i="0" kern="1200" dirty="0">
                        <a:solidFill>
                          <a:schemeClr val="lt1"/>
                        </a:solidFill>
                        <a:effectLst/>
                        <a:latin typeface="+mn-lt"/>
                        <a:ea typeface="+mn-ea"/>
                        <a:cs typeface="+mn-cs"/>
                      </a:endParaRPr>
                    </a:p>
                  </a:txBody>
                  <a:tcPr/>
                </a:tc>
                <a:tc hMerge="1">
                  <a:txBody>
                    <a:bodyPr/>
                    <a:lstStyle/>
                    <a:p>
                      <a:endParaRPr lang="en-US" sz="1900" dirty="0"/>
                    </a:p>
                  </a:txBody>
                  <a:tcPr/>
                </a:tc>
                <a:extLst>
                  <a:ext uri="{0D108BD9-81ED-4DB2-BD59-A6C34878D82A}">
                    <a16:rowId xmlns:a16="http://schemas.microsoft.com/office/drawing/2014/main" val="3057873226"/>
                  </a:ext>
                </a:extLst>
              </a:tr>
              <a:tr h="828590">
                <a:tc>
                  <a:txBody>
                    <a:bodyPr/>
                    <a:lstStyle/>
                    <a:p>
                      <a:endParaRPr lang="en-US" sz="1900" dirty="0">
                        <a:solidFill>
                          <a:schemeClr val="tx2"/>
                        </a:solidFill>
                      </a:endParaRPr>
                    </a:p>
                  </a:txBody>
                  <a:tcPr marL="68580" marR="68580"/>
                </a:tc>
                <a:tc>
                  <a:txBody>
                    <a:bodyPr/>
                    <a:lstStyle/>
                    <a:p>
                      <a:pPr algn="ctr"/>
                      <a:r>
                        <a:rPr lang="en-US" sz="1900" dirty="0">
                          <a:solidFill>
                            <a:schemeClr val="tx2"/>
                          </a:solidFill>
                        </a:rPr>
                        <a:t>Degree</a:t>
                      </a:r>
                    </a:p>
                  </a:txBody>
                  <a:tcPr marL="68580" marR="68580"/>
                </a:tc>
                <a:tc>
                  <a:txBody>
                    <a:bodyPr/>
                    <a:lstStyle/>
                    <a:p>
                      <a:pPr algn="ctr"/>
                      <a:r>
                        <a:rPr lang="en-US" sz="1900" dirty="0">
                          <a:solidFill>
                            <a:schemeClr val="tx2"/>
                          </a:solidFill>
                        </a:rPr>
                        <a:t>Year</a:t>
                      </a:r>
                    </a:p>
                  </a:txBody>
                  <a:tcPr marL="68580" marR="68580"/>
                </a:tc>
                <a:tc>
                  <a:txBody>
                    <a:bodyPr/>
                    <a:lstStyle/>
                    <a:p>
                      <a:pPr algn="ctr"/>
                      <a:r>
                        <a:rPr lang="en-US" sz="1900" dirty="0">
                          <a:solidFill>
                            <a:schemeClr val="tx2"/>
                          </a:solidFill>
                        </a:rPr>
                        <a:t>% Offering</a:t>
                      </a:r>
                    </a:p>
                  </a:txBody>
                  <a:tcPr marL="68580" marR="68580"/>
                </a:tc>
                <a:tc>
                  <a:txBody>
                    <a:bodyPr/>
                    <a:lstStyle/>
                    <a:p>
                      <a:pPr algn="ctr"/>
                      <a:r>
                        <a:rPr lang="en-US" sz="1900" dirty="0">
                          <a:solidFill>
                            <a:schemeClr val="tx2"/>
                          </a:solidFill>
                        </a:rPr>
                        <a:t>Median Stipend ($)</a:t>
                      </a:r>
                    </a:p>
                  </a:txBody>
                  <a:tcPr marL="68580" marR="68580"/>
                </a:tc>
                <a:tc>
                  <a:txBody>
                    <a:bodyPr/>
                    <a:lstStyle/>
                    <a:p>
                      <a:pPr algn="ctr"/>
                      <a:r>
                        <a:rPr lang="en-US" sz="1900" dirty="0">
                          <a:solidFill>
                            <a:schemeClr val="tx2"/>
                          </a:solidFill>
                        </a:rPr>
                        <a:t>% Full Waiver</a:t>
                      </a:r>
                    </a:p>
                  </a:txBody>
                  <a:tcPr marL="68580" marR="68580"/>
                </a:tc>
                <a:extLst>
                  <a:ext uri="{0D108BD9-81ED-4DB2-BD59-A6C34878D82A}">
                    <a16:rowId xmlns:a16="http://schemas.microsoft.com/office/drawing/2014/main" val="404811895"/>
                  </a:ext>
                </a:extLst>
              </a:tr>
              <a:tr h="828590">
                <a:tc rowSpan="2">
                  <a:txBody>
                    <a:bodyPr/>
                    <a:lstStyle/>
                    <a:p>
                      <a:r>
                        <a:rPr lang="en-US" sz="1900" b="1" dirty="0">
                          <a:solidFill>
                            <a:schemeClr val="tx2"/>
                          </a:solidFill>
                        </a:rPr>
                        <a:t>Public</a:t>
                      </a:r>
                    </a:p>
                  </a:txBody>
                  <a:tcPr marL="68580" marR="68580" vert="vert270"/>
                </a:tc>
                <a:tc>
                  <a:txBody>
                    <a:bodyPr/>
                    <a:lstStyle/>
                    <a:p>
                      <a:r>
                        <a:rPr lang="en-US" sz="1900" dirty="0">
                          <a:solidFill>
                            <a:schemeClr val="tx2"/>
                          </a:solidFill>
                        </a:rPr>
                        <a:t>Masters</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43.6</a:t>
                      </a:r>
                    </a:p>
                    <a:p>
                      <a:r>
                        <a:rPr lang="en-US" sz="1900" dirty="0">
                          <a:solidFill>
                            <a:schemeClr val="tx2"/>
                          </a:solidFill>
                        </a:rPr>
                        <a:t>40.4</a:t>
                      </a:r>
                    </a:p>
                  </a:txBody>
                  <a:tcPr marL="68580" marR="68580"/>
                </a:tc>
                <a:tc>
                  <a:txBody>
                    <a:bodyPr/>
                    <a:lstStyle/>
                    <a:p>
                      <a:r>
                        <a:rPr lang="en-US" sz="1900" dirty="0">
                          <a:solidFill>
                            <a:schemeClr val="tx2"/>
                          </a:solidFill>
                        </a:rPr>
                        <a:t>2,000</a:t>
                      </a:r>
                    </a:p>
                    <a:p>
                      <a:r>
                        <a:rPr lang="en-US" sz="1900" dirty="0">
                          <a:solidFill>
                            <a:schemeClr val="tx2"/>
                          </a:solidFill>
                        </a:rPr>
                        <a:t>1,056</a:t>
                      </a:r>
                    </a:p>
                  </a:txBody>
                  <a:tcPr marL="68580" marR="68580"/>
                </a:tc>
                <a:tc>
                  <a:txBody>
                    <a:bodyPr/>
                    <a:lstStyle/>
                    <a:p>
                      <a:r>
                        <a:rPr lang="en-US" sz="1900" dirty="0">
                          <a:solidFill>
                            <a:schemeClr val="tx2"/>
                          </a:solidFill>
                        </a:rPr>
                        <a:t>38.1</a:t>
                      </a:r>
                    </a:p>
                    <a:p>
                      <a:r>
                        <a:rPr lang="en-US" sz="1900" dirty="0">
                          <a:solidFill>
                            <a:schemeClr val="tx2"/>
                          </a:solidFill>
                        </a:rPr>
                        <a:t>43.8</a:t>
                      </a:r>
                    </a:p>
                  </a:txBody>
                  <a:tcPr marL="68580" marR="68580"/>
                </a:tc>
                <a:extLst>
                  <a:ext uri="{0D108BD9-81ED-4DB2-BD59-A6C34878D82A}">
                    <a16:rowId xmlns:a16="http://schemas.microsoft.com/office/drawing/2014/main" val="1955768672"/>
                  </a:ext>
                </a:extLst>
              </a:tr>
              <a:tr h="828590">
                <a:tc vMerge="1">
                  <a:txBody>
                    <a:bodyPr/>
                    <a:lstStyle/>
                    <a:p>
                      <a:endParaRPr lang="en-US" sz="1900" dirty="0"/>
                    </a:p>
                  </a:txBody>
                  <a:tcPr/>
                </a:tc>
                <a:tc>
                  <a:txBody>
                    <a:bodyPr/>
                    <a:lstStyle/>
                    <a:p>
                      <a:r>
                        <a:rPr lang="en-US" sz="1900" dirty="0">
                          <a:solidFill>
                            <a:schemeClr val="tx2"/>
                          </a:solidFill>
                        </a:rPr>
                        <a:t>Doctoral</a:t>
                      </a:r>
                    </a:p>
                  </a:txBody>
                  <a:tcPr marL="68580" marR="68580">
                    <a:solidFill>
                      <a:srgbClr val="E1CDCC"/>
                    </a:solidFill>
                  </a:tcPr>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72.2</a:t>
                      </a:r>
                    </a:p>
                    <a:p>
                      <a:r>
                        <a:rPr lang="en-US" sz="1900" dirty="0">
                          <a:solidFill>
                            <a:schemeClr val="tx2"/>
                          </a:solidFill>
                        </a:rPr>
                        <a:t>73.6</a:t>
                      </a:r>
                    </a:p>
                  </a:txBody>
                  <a:tcPr marL="68580" marR="68580"/>
                </a:tc>
                <a:tc>
                  <a:txBody>
                    <a:bodyPr/>
                    <a:lstStyle/>
                    <a:p>
                      <a:r>
                        <a:rPr lang="en-US" sz="1900" dirty="0">
                          <a:solidFill>
                            <a:schemeClr val="tx2"/>
                          </a:solidFill>
                        </a:rPr>
                        <a:t>16,500</a:t>
                      </a:r>
                    </a:p>
                    <a:p>
                      <a:r>
                        <a:rPr lang="en-US" sz="1900" dirty="0">
                          <a:solidFill>
                            <a:schemeClr val="tx2"/>
                          </a:solidFill>
                        </a:rPr>
                        <a:t>16,500</a:t>
                      </a:r>
                    </a:p>
                  </a:txBody>
                  <a:tcPr marL="68580" marR="68580"/>
                </a:tc>
                <a:tc>
                  <a:txBody>
                    <a:bodyPr/>
                    <a:lstStyle/>
                    <a:p>
                      <a:r>
                        <a:rPr lang="en-US" sz="1900" dirty="0">
                          <a:solidFill>
                            <a:schemeClr val="tx2"/>
                          </a:solidFill>
                        </a:rPr>
                        <a:t>84.7</a:t>
                      </a:r>
                    </a:p>
                    <a:p>
                      <a:r>
                        <a:rPr lang="en-US" sz="1900" dirty="0">
                          <a:solidFill>
                            <a:schemeClr val="tx2"/>
                          </a:solidFill>
                        </a:rPr>
                        <a:t>82.9</a:t>
                      </a:r>
                    </a:p>
                  </a:txBody>
                  <a:tcPr marL="68580" marR="68580"/>
                </a:tc>
                <a:extLst>
                  <a:ext uri="{0D108BD9-81ED-4DB2-BD59-A6C34878D82A}">
                    <a16:rowId xmlns:a16="http://schemas.microsoft.com/office/drawing/2014/main" val="702055095"/>
                  </a:ext>
                </a:extLst>
              </a:tr>
              <a:tr h="828590">
                <a:tc rowSpan="2">
                  <a:txBody>
                    <a:bodyPr/>
                    <a:lstStyle/>
                    <a:p>
                      <a:r>
                        <a:rPr lang="en-US" sz="1900" b="1" dirty="0">
                          <a:solidFill>
                            <a:schemeClr val="tx2"/>
                          </a:solidFill>
                        </a:rPr>
                        <a:t>Private</a:t>
                      </a:r>
                    </a:p>
                  </a:txBody>
                  <a:tcPr marL="68580" marR="68580" vert="vert270">
                    <a:solidFill>
                      <a:srgbClr val="E1CDCC"/>
                    </a:solidFill>
                  </a:tcPr>
                </a:tc>
                <a:tc>
                  <a:txBody>
                    <a:bodyPr/>
                    <a:lstStyle/>
                    <a:p>
                      <a:r>
                        <a:rPr lang="en-US" sz="1900" dirty="0">
                          <a:solidFill>
                            <a:schemeClr val="tx2"/>
                          </a:solidFill>
                        </a:rPr>
                        <a:t>Masters</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34.3</a:t>
                      </a:r>
                    </a:p>
                    <a:p>
                      <a:r>
                        <a:rPr lang="en-US" sz="1900" dirty="0">
                          <a:solidFill>
                            <a:schemeClr val="tx2"/>
                          </a:solidFill>
                        </a:rPr>
                        <a:t>28.6</a:t>
                      </a:r>
                    </a:p>
                  </a:txBody>
                  <a:tcPr marL="68580" marR="68580"/>
                </a:tc>
                <a:tc>
                  <a:txBody>
                    <a:bodyPr/>
                    <a:lstStyle/>
                    <a:p>
                      <a:r>
                        <a:rPr lang="en-US" sz="1900" dirty="0">
                          <a:solidFill>
                            <a:schemeClr val="tx2"/>
                          </a:solidFill>
                        </a:rPr>
                        <a:t>4,000</a:t>
                      </a:r>
                    </a:p>
                    <a:p>
                      <a:r>
                        <a:rPr lang="en-US" sz="1900" dirty="0">
                          <a:solidFill>
                            <a:schemeClr val="tx2"/>
                          </a:solidFill>
                        </a:rPr>
                        <a:t>15,930</a:t>
                      </a:r>
                    </a:p>
                  </a:txBody>
                  <a:tcPr marL="68580" marR="68580"/>
                </a:tc>
                <a:tc>
                  <a:txBody>
                    <a:bodyPr/>
                    <a:lstStyle/>
                    <a:p>
                      <a:r>
                        <a:rPr lang="en-US" sz="1900" dirty="0">
                          <a:solidFill>
                            <a:schemeClr val="tx2"/>
                          </a:solidFill>
                        </a:rPr>
                        <a:t>28.6</a:t>
                      </a:r>
                    </a:p>
                    <a:p>
                      <a:r>
                        <a:rPr lang="en-US" sz="1900" dirty="0">
                          <a:solidFill>
                            <a:schemeClr val="tx2"/>
                          </a:solidFill>
                        </a:rPr>
                        <a:t>42.9</a:t>
                      </a:r>
                    </a:p>
                  </a:txBody>
                  <a:tcPr marL="68580" marR="68580"/>
                </a:tc>
                <a:extLst>
                  <a:ext uri="{0D108BD9-81ED-4DB2-BD59-A6C34878D82A}">
                    <a16:rowId xmlns:a16="http://schemas.microsoft.com/office/drawing/2014/main" val="1225832379"/>
                  </a:ext>
                </a:extLst>
              </a:tr>
              <a:tr h="828590">
                <a:tc vMerge="1">
                  <a:txBody>
                    <a:bodyPr/>
                    <a:lstStyle/>
                    <a:p>
                      <a:endParaRPr lang="en-US" sz="1900" dirty="0"/>
                    </a:p>
                  </a:txBody>
                  <a:tcPr/>
                </a:tc>
                <a:tc>
                  <a:txBody>
                    <a:bodyPr/>
                    <a:lstStyle/>
                    <a:p>
                      <a:r>
                        <a:rPr lang="en-US" sz="1900" dirty="0">
                          <a:solidFill>
                            <a:schemeClr val="tx2"/>
                          </a:solidFill>
                        </a:rPr>
                        <a:t>Doctoral</a:t>
                      </a:r>
                    </a:p>
                  </a:txBody>
                  <a:tcPr marL="68580" marR="68580"/>
                </a:tc>
                <a:tc>
                  <a:txBody>
                    <a:bodyPr/>
                    <a:lstStyle/>
                    <a:p>
                      <a:r>
                        <a:rPr lang="en-US" sz="1900" dirty="0">
                          <a:solidFill>
                            <a:schemeClr val="tx2"/>
                          </a:solidFill>
                        </a:rPr>
                        <a:t>1</a:t>
                      </a:r>
                      <a:r>
                        <a:rPr lang="en-US" sz="1900" baseline="30000" dirty="0">
                          <a:solidFill>
                            <a:schemeClr val="tx2"/>
                          </a:solidFill>
                        </a:rPr>
                        <a:t>st</a:t>
                      </a:r>
                      <a:r>
                        <a:rPr lang="en-US" sz="1900" dirty="0">
                          <a:solidFill>
                            <a:schemeClr val="tx2"/>
                          </a:solidFill>
                        </a:rPr>
                        <a:t> year</a:t>
                      </a:r>
                    </a:p>
                    <a:p>
                      <a:r>
                        <a:rPr lang="en-US" sz="1900" dirty="0">
                          <a:solidFill>
                            <a:schemeClr val="tx2"/>
                          </a:solidFill>
                        </a:rPr>
                        <a:t>Advanced</a:t>
                      </a:r>
                    </a:p>
                  </a:txBody>
                  <a:tcPr marL="68580" marR="68580"/>
                </a:tc>
                <a:tc>
                  <a:txBody>
                    <a:bodyPr/>
                    <a:lstStyle/>
                    <a:p>
                      <a:r>
                        <a:rPr lang="en-US" sz="1900" dirty="0">
                          <a:solidFill>
                            <a:schemeClr val="tx2"/>
                          </a:solidFill>
                        </a:rPr>
                        <a:t>77.3</a:t>
                      </a:r>
                    </a:p>
                    <a:p>
                      <a:r>
                        <a:rPr lang="en-US" sz="1900" dirty="0">
                          <a:solidFill>
                            <a:schemeClr val="tx2"/>
                          </a:solidFill>
                        </a:rPr>
                        <a:t>78.7</a:t>
                      </a:r>
                    </a:p>
                  </a:txBody>
                  <a:tcPr marL="68580" marR="68580"/>
                </a:tc>
                <a:tc>
                  <a:txBody>
                    <a:bodyPr/>
                    <a:lstStyle/>
                    <a:p>
                      <a:r>
                        <a:rPr lang="en-US" sz="1900" dirty="0">
                          <a:solidFill>
                            <a:schemeClr val="tx2"/>
                          </a:solidFill>
                        </a:rPr>
                        <a:t>10,000</a:t>
                      </a:r>
                    </a:p>
                    <a:p>
                      <a:r>
                        <a:rPr lang="en-US" sz="1900" dirty="0">
                          <a:solidFill>
                            <a:schemeClr val="tx2"/>
                          </a:solidFill>
                        </a:rPr>
                        <a:t>8,000</a:t>
                      </a:r>
                    </a:p>
                  </a:txBody>
                  <a:tcPr marL="68580" marR="68580"/>
                </a:tc>
                <a:tc>
                  <a:txBody>
                    <a:bodyPr/>
                    <a:lstStyle/>
                    <a:p>
                      <a:r>
                        <a:rPr lang="en-US" sz="1900" dirty="0">
                          <a:solidFill>
                            <a:schemeClr val="tx2"/>
                          </a:solidFill>
                        </a:rPr>
                        <a:t>56.1</a:t>
                      </a:r>
                    </a:p>
                    <a:p>
                      <a:r>
                        <a:rPr lang="en-US" sz="1900" dirty="0">
                          <a:solidFill>
                            <a:schemeClr val="tx2"/>
                          </a:solidFill>
                        </a:rPr>
                        <a:t>56.5</a:t>
                      </a:r>
                    </a:p>
                  </a:txBody>
                  <a:tcPr marL="68580" marR="68580"/>
                </a:tc>
                <a:extLst>
                  <a:ext uri="{0D108BD9-81ED-4DB2-BD59-A6C34878D82A}">
                    <a16:rowId xmlns:a16="http://schemas.microsoft.com/office/drawing/2014/main" val="3307946840"/>
                  </a:ext>
                </a:extLst>
              </a:tr>
            </a:tbl>
          </a:graphicData>
        </a:graphic>
      </p:graphicFrame>
      <p:sp>
        <p:nvSpPr>
          <p:cNvPr id="3" name="TextBox 2">
            <a:extLst>
              <a:ext uri="{FF2B5EF4-FFF2-40B4-BE49-F238E27FC236}">
                <a16:creationId xmlns:a16="http://schemas.microsoft.com/office/drawing/2014/main" id="{C00E9BBC-9197-864D-9D9C-48A963EFECC6}"/>
              </a:ext>
            </a:extLst>
          </p:cNvPr>
          <p:cNvSpPr txBox="1"/>
          <p:nvPr/>
        </p:nvSpPr>
        <p:spPr>
          <a:xfrm>
            <a:off x="31901" y="6273210"/>
            <a:ext cx="5613991" cy="646331"/>
          </a:xfrm>
          <a:prstGeom prst="rect">
            <a:avLst/>
          </a:prstGeom>
          <a:noFill/>
        </p:spPr>
        <p:txBody>
          <a:bodyPr wrap="square" rtlCol="0">
            <a:spAutoFit/>
          </a:bodyPr>
          <a:lstStyle/>
          <a:p>
            <a:r>
              <a:rPr lang="en-US" dirty="0">
                <a:solidFill>
                  <a:srgbClr val="C8102E"/>
                </a:solidFill>
              </a:rPr>
              <a:t>https://www.apa.org/education/grad/survey-data/2016-tuition-financial-aid</a:t>
            </a:r>
          </a:p>
        </p:txBody>
      </p:sp>
      <p:sp>
        <p:nvSpPr>
          <p:cNvPr id="6" name="TextBox 5">
            <a:extLst>
              <a:ext uri="{FF2B5EF4-FFF2-40B4-BE49-F238E27FC236}">
                <a16:creationId xmlns:a16="http://schemas.microsoft.com/office/drawing/2014/main" id="{5FB88E60-A7B8-FE43-9F63-1B0B5512CCB0}"/>
              </a:ext>
            </a:extLst>
          </p:cNvPr>
          <p:cNvSpPr txBox="1"/>
          <p:nvPr/>
        </p:nvSpPr>
        <p:spPr>
          <a:xfrm>
            <a:off x="2608287" y="5492999"/>
            <a:ext cx="5908392" cy="707886"/>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en-US" sz="2000" dirty="0">
                <a:solidFill>
                  <a:srgbClr val="000000"/>
                </a:solidFill>
              </a:rPr>
              <a:t>Don’t forget taxes!</a:t>
            </a:r>
          </a:p>
          <a:p>
            <a:pPr marL="285750" indent="-285750">
              <a:buClr>
                <a:srgbClr val="C00000"/>
              </a:buClr>
              <a:buFont typeface="Arial" panose="020B0604020202020204" pitchFamily="34" charset="0"/>
              <a:buChar char="•"/>
            </a:pPr>
            <a:r>
              <a:rPr lang="en-US" sz="2000" dirty="0">
                <a:solidFill>
                  <a:srgbClr val="000000"/>
                </a:solidFill>
              </a:rPr>
              <a:t>Stipend type and amount may change year to year</a:t>
            </a:r>
          </a:p>
        </p:txBody>
      </p:sp>
    </p:spTree>
    <p:extLst>
      <p:ext uri="{BB962C8B-B14F-4D97-AF65-F5344CB8AC3E}">
        <p14:creationId xmlns:p14="http://schemas.microsoft.com/office/powerpoint/2010/main" val="292707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F1A1-354B-984A-B2A7-3E08D43C6F2F}"/>
              </a:ext>
            </a:extLst>
          </p:cNvPr>
          <p:cNvSpPr>
            <a:spLocks noGrp="1"/>
          </p:cNvSpPr>
          <p:nvPr>
            <p:ph type="title"/>
          </p:nvPr>
        </p:nvSpPr>
        <p:spPr/>
        <p:txBody>
          <a:bodyPr/>
          <a:lstStyle/>
          <a:p>
            <a:pPr algn="ctr"/>
            <a:r>
              <a:rPr lang="en-US" dirty="0"/>
              <a:t>I have offers! </a:t>
            </a:r>
            <a:br>
              <a:rPr lang="en-US" dirty="0"/>
            </a:br>
            <a:br>
              <a:rPr lang="en-US" dirty="0"/>
            </a:br>
            <a:r>
              <a:rPr lang="en-US" dirty="0"/>
              <a:t>What should I consider, financially!?</a:t>
            </a:r>
          </a:p>
        </p:txBody>
      </p:sp>
      <p:graphicFrame>
        <p:nvGraphicFramePr>
          <p:cNvPr id="6" name="Table 5">
            <a:extLst>
              <a:ext uri="{FF2B5EF4-FFF2-40B4-BE49-F238E27FC236}">
                <a16:creationId xmlns:a16="http://schemas.microsoft.com/office/drawing/2014/main" id="{F2DFCA69-0AF7-1D4D-AE45-1947B535ACA0}"/>
              </a:ext>
            </a:extLst>
          </p:cNvPr>
          <p:cNvGraphicFramePr>
            <a:graphicFrameLocks noGrp="1"/>
          </p:cNvGraphicFramePr>
          <p:nvPr>
            <p:extLst>
              <p:ext uri="{D42A27DB-BD31-4B8C-83A1-F6EECF244321}">
                <p14:modId xmlns:p14="http://schemas.microsoft.com/office/powerpoint/2010/main" val="4081123093"/>
              </p:ext>
            </p:extLst>
          </p:nvPr>
        </p:nvGraphicFramePr>
        <p:xfrm>
          <a:off x="2598548" y="762332"/>
          <a:ext cx="6096000" cy="1752600"/>
        </p:xfrm>
        <a:graphic>
          <a:graphicData uri="http://schemas.openxmlformats.org/drawingml/2006/table">
            <a:tbl>
              <a:tblPr firstRow="1" bandRow="1">
                <a:tableStyleId>{5C22544A-7EE6-4342-B048-85BDC9FD1C3A}</a:tableStyleId>
              </a:tblPr>
              <a:tblGrid>
                <a:gridCol w="2616345">
                  <a:extLst>
                    <a:ext uri="{9D8B030D-6E8A-4147-A177-3AD203B41FA5}">
                      <a16:colId xmlns:a16="http://schemas.microsoft.com/office/drawing/2014/main" val="1173718598"/>
                    </a:ext>
                  </a:extLst>
                </a:gridCol>
                <a:gridCol w="3479655">
                  <a:extLst>
                    <a:ext uri="{9D8B030D-6E8A-4147-A177-3AD203B41FA5}">
                      <a16:colId xmlns:a16="http://schemas.microsoft.com/office/drawing/2014/main" val="128526145"/>
                    </a:ext>
                  </a:extLst>
                </a:gridCol>
              </a:tblGrid>
              <a:tr h="370840">
                <a:tc>
                  <a:txBody>
                    <a:bodyPr/>
                    <a:lstStyle/>
                    <a:p>
                      <a:pPr algn="ctr"/>
                      <a:r>
                        <a:rPr lang="en-US" dirty="0"/>
                        <a:t>Length of Degree</a:t>
                      </a:r>
                    </a:p>
                  </a:txBody>
                  <a:tcPr marL="68580" marR="68580"/>
                </a:tc>
                <a:tc>
                  <a:txBody>
                    <a:bodyPr/>
                    <a:lstStyle/>
                    <a:p>
                      <a:pPr algn="ctr"/>
                      <a:r>
                        <a:rPr lang="en-US" dirty="0"/>
                        <a:t>Average Completion Time</a:t>
                      </a:r>
                    </a:p>
                  </a:txBody>
                  <a:tcPr marL="68580" marR="68580"/>
                </a:tc>
                <a:extLst>
                  <a:ext uri="{0D108BD9-81ED-4DB2-BD59-A6C34878D82A}">
                    <a16:rowId xmlns:a16="http://schemas.microsoft.com/office/drawing/2014/main" val="3057873226"/>
                  </a:ext>
                </a:extLst>
              </a:tr>
              <a:tr h="370840">
                <a:tc>
                  <a:txBody>
                    <a:bodyPr/>
                    <a:lstStyle/>
                    <a:p>
                      <a:r>
                        <a:rPr lang="en-US" dirty="0">
                          <a:solidFill>
                            <a:schemeClr val="tx2"/>
                          </a:solidFill>
                        </a:rPr>
                        <a:t>PhD</a:t>
                      </a:r>
                    </a:p>
                  </a:txBody>
                  <a:tcPr marL="68580" marR="68580"/>
                </a:tc>
                <a:tc>
                  <a:txBody>
                    <a:bodyPr/>
                    <a:lstStyle/>
                    <a:p>
                      <a:r>
                        <a:rPr lang="en-US" dirty="0">
                          <a:solidFill>
                            <a:schemeClr val="tx2"/>
                          </a:solidFill>
                        </a:rPr>
                        <a:t>5-7 years (including internship year)</a:t>
                      </a:r>
                    </a:p>
                  </a:txBody>
                  <a:tcPr marL="68580" marR="68580"/>
                </a:tc>
                <a:extLst>
                  <a:ext uri="{0D108BD9-81ED-4DB2-BD59-A6C34878D82A}">
                    <a16:rowId xmlns:a16="http://schemas.microsoft.com/office/drawing/2014/main" val="1955768672"/>
                  </a:ext>
                </a:extLst>
              </a:tr>
              <a:tr h="370840">
                <a:tc>
                  <a:txBody>
                    <a:bodyPr/>
                    <a:lstStyle/>
                    <a:p>
                      <a:r>
                        <a:rPr lang="en-US" sz="1800" b="0" i="0" kern="1200" dirty="0">
                          <a:solidFill>
                            <a:schemeClr val="tx2"/>
                          </a:solidFill>
                          <a:effectLst/>
                          <a:latin typeface="+mn-lt"/>
                          <a:ea typeface="+mn-ea"/>
                          <a:cs typeface="+mn-cs"/>
                        </a:rPr>
                        <a:t>PsyD</a:t>
                      </a:r>
                    </a:p>
                  </a:txBody>
                  <a:tcPr marL="68580" marR="68580"/>
                </a:tc>
                <a:tc>
                  <a:txBody>
                    <a:bodyPr/>
                    <a:lstStyle/>
                    <a:p>
                      <a:r>
                        <a:rPr lang="en-US" sz="1800" b="0" i="0" kern="1200" dirty="0">
                          <a:solidFill>
                            <a:schemeClr val="tx2"/>
                          </a:solidFill>
                          <a:effectLst/>
                          <a:latin typeface="+mn-lt"/>
                          <a:ea typeface="+mn-ea"/>
                          <a:cs typeface="+mn-cs"/>
                        </a:rPr>
                        <a:t>4-6 years (including internship year)</a:t>
                      </a:r>
                    </a:p>
                  </a:txBody>
                  <a:tcPr marL="68580" marR="68580"/>
                </a:tc>
                <a:extLst>
                  <a:ext uri="{0D108BD9-81ED-4DB2-BD59-A6C34878D82A}">
                    <a16:rowId xmlns:a16="http://schemas.microsoft.com/office/drawing/2014/main" val="702055095"/>
                  </a:ext>
                </a:extLst>
              </a:tr>
              <a:tr h="370840">
                <a:tc>
                  <a:txBody>
                    <a:bodyPr/>
                    <a:lstStyle/>
                    <a:p>
                      <a:r>
                        <a:rPr lang="en-US" sz="1800" b="0" i="0" kern="1200" dirty="0">
                          <a:solidFill>
                            <a:schemeClr val="tx2"/>
                          </a:solidFill>
                          <a:effectLst/>
                          <a:latin typeface="+mn-lt"/>
                          <a:ea typeface="+mn-ea"/>
                          <a:cs typeface="+mn-cs"/>
                        </a:rPr>
                        <a:t>Masters</a:t>
                      </a:r>
                    </a:p>
                  </a:txBody>
                  <a:tcPr marL="68580" marR="68580"/>
                </a:tc>
                <a:tc>
                  <a:txBody>
                    <a:bodyPr/>
                    <a:lstStyle/>
                    <a:p>
                      <a:r>
                        <a:rPr lang="en-US" sz="1800" b="0" i="0" kern="1200" dirty="0">
                          <a:solidFill>
                            <a:schemeClr val="tx2"/>
                          </a:solidFill>
                          <a:effectLst/>
                          <a:latin typeface="+mn-lt"/>
                          <a:ea typeface="+mn-ea"/>
                          <a:cs typeface="+mn-cs"/>
                        </a:rPr>
                        <a:t>2-3 years</a:t>
                      </a:r>
                    </a:p>
                  </a:txBody>
                  <a:tcPr marL="68580" marR="68580"/>
                </a:tc>
                <a:extLst>
                  <a:ext uri="{0D108BD9-81ED-4DB2-BD59-A6C34878D82A}">
                    <a16:rowId xmlns:a16="http://schemas.microsoft.com/office/drawing/2014/main" val="1225832379"/>
                  </a:ext>
                </a:extLst>
              </a:tr>
            </a:tbl>
          </a:graphicData>
        </a:graphic>
      </p:graphicFrame>
      <p:pic>
        <p:nvPicPr>
          <p:cNvPr id="7" name="Picture 6">
            <a:extLst>
              <a:ext uri="{FF2B5EF4-FFF2-40B4-BE49-F238E27FC236}">
                <a16:creationId xmlns:a16="http://schemas.microsoft.com/office/drawing/2014/main" id="{5DB3ECEA-BEC5-7847-80F2-B7D5BC43E65B}"/>
              </a:ext>
            </a:extLst>
          </p:cNvPr>
          <p:cNvPicPr>
            <a:picLocks noChangeAspect="1"/>
          </p:cNvPicPr>
          <p:nvPr/>
        </p:nvPicPr>
        <p:blipFill>
          <a:blip r:embed="rId3" cstate="print"/>
          <a:stretch>
            <a:fillRect/>
          </a:stretch>
        </p:blipFill>
        <p:spPr>
          <a:xfrm>
            <a:off x="4230098" y="2550020"/>
            <a:ext cx="3171825" cy="3175000"/>
          </a:xfrm>
          <a:prstGeom prst="rect">
            <a:avLst/>
          </a:prstGeom>
        </p:spPr>
      </p:pic>
    </p:spTree>
    <p:extLst>
      <p:ext uri="{BB962C8B-B14F-4D97-AF65-F5344CB8AC3E}">
        <p14:creationId xmlns:p14="http://schemas.microsoft.com/office/powerpoint/2010/main" val="1605897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99C8-171B-DF4A-A01E-6DC1F3E9D32F}"/>
              </a:ext>
            </a:extLst>
          </p:cNvPr>
          <p:cNvSpPr>
            <a:spLocks noGrp="1"/>
          </p:cNvSpPr>
          <p:nvPr>
            <p:ph type="title"/>
          </p:nvPr>
        </p:nvSpPr>
        <p:spPr/>
        <p:txBody>
          <a:bodyPr/>
          <a:lstStyle/>
          <a:p>
            <a:pPr algn="ctr"/>
            <a:r>
              <a:rPr lang="en-US" dirty="0"/>
              <a:t>I have offers! </a:t>
            </a:r>
            <a:br>
              <a:rPr lang="en-US" dirty="0"/>
            </a:br>
            <a:br>
              <a:rPr lang="en-US" dirty="0"/>
            </a:br>
            <a:r>
              <a:rPr lang="en-US" dirty="0"/>
              <a:t>What should I consider, financially!?</a:t>
            </a:r>
          </a:p>
        </p:txBody>
      </p:sp>
      <p:sp>
        <p:nvSpPr>
          <p:cNvPr id="3" name="Content Placeholder 2">
            <a:extLst>
              <a:ext uri="{FF2B5EF4-FFF2-40B4-BE49-F238E27FC236}">
                <a16:creationId xmlns:a16="http://schemas.microsoft.com/office/drawing/2014/main" id="{456E182D-1301-1F47-86EA-BF9E7B356276}"/>
              </a:ext>
            </a:extLst>
          </p:cNvPr>
          <p:cNvSpPr>
            <a:spLocks noGrp="1"/>
          </p:cNvSpPr>
          <p:nvPr>
            <p:ph idx="1"/>
          </p:nvPr>
        </p:nvSpPr>
        <p:spPr>
          <a:xfrm>
            <a:off x="2598926" y="779048"/>
            <a:ext cx="6156987" cy="4069400"/>
          </a:xfrm>
        </p:spPr>
        <p:txBody>
          <a:bodyPr anchor="t">
            <a:normAutofit lnSpcReduction="10000"/>
          </a:bodyPr>
          <a:lstStyle/>
          <a:p>
            <a:r>
              <a:rPr lang="en-US" dirty="0">
                <a:solidFill>
                  <a:schemeClr val="tx2"/>
                </a:solidFill>
              </a:rPr>
              <a:t>Location!</a:t>
            </a:r>
          </a:p>
          <a:p>
            <a:pPr lvl="1"/>
            <a:r>
              <a:rPr lang="en-US" dirty="0">
                <a:solidFill>
                  <a:schemeClr val="tx2"/>
                </a:solidFill>
              </a:rPr>
              <a:t>Rural vs metropolitan locations may have different costs when you consider traveling to/from home</a:t>
            </a:r>
          </a:p>
          <a:p>
            <a:r>
              <a:rPr lang="en-US" dirty="0">
                <a:solidFill>
                  <a:schemeClr val="tx2"/>
                </a:solidFill>
              </a:rPr>
              <a:t>Moving with a partner or family?</a:t>
            </a:r>
          </a:p>
          <a:p>
            <a:pPr lvl="1"/>
            <a:r>
              <a:rPr lang="en-US" dirty="0">
                <a:solidFill>
                  <a:schemeClr val="tx2"/>
                </a:solidFill>
              </a:rPr>
              <a:t>Will they be able to find employment?</a:t>
            </a:r>
          </a:p>
          <a:p>
            <a:r>
              <a:rPr lang="en-US" dirty="0">
                <a:solidFill>
                  <a:schemeClr val="tx2"/>
                </a:solidFill>
              </a:rPr>
              <a:t>Moving costs</a:t>
            </a:r>
          </a:p>
          <a:p>
            <a:pPr lvl="1"/>
            <a:r>
              <a:rPr lang="en-US" dirty="0">
                <a:solidFill>
                  <a:schemeClr val="tx2"/>
                </a:solidFill>
              </a:rPr>
              <a:t>Furniture</a:t>
            </a:r>
          </a:p>
          <a:p>
            <a:pPr lvl="1"/>
            <a:r>
              <a:rPr lang="en-US" dirty="0">
                <a:solidFill>
                  <a:schemeClr val="tx2"/>
                </a:solidFill>
              </a:rPr>
              <a:t>U-Haul?</a:t>
            </a:r>
          </a:p>
          <a:p>
            <a:r>
              <a:rPr lang="en-US" dirty="0">
                <a:solidFill>
                  <a:schemeClr val="tx2"/>
                </a:solidFill>
              </a:rPr>
              <a:t>Cost of living</a:t>
            </a:r>
          </a:p>
          <a:p>
            <a:pPr lvl="1"/>
            <a:r>
              <a:rPr lang="en-US" dirty="0">
                <a:solidFill>
                  <a:schemeClr val="tx2"/>
                </a:solidFill>
              </a:rPr>
              <a:t>Rent (Live alone, roommates, distance from campus, </a:t>
            </a:r>
            <a:r>
              <a:rPr lang="en-US">
                <a:solidFill>
                  <a:schemeClr val="tx2"/>
                </a:solidFill>
              </a:rPr>
              <a:t>grad housing)</a:t>
            </a:r>
            <a:endParaRPr lang="en-US" dirty="0">
              <a:solidFill>
                <a:schemeClr val="tx2"/>
              </a:solidFill>
            </a:endParaRPr>
          </a:p>
          <a:p>
            <a:pPr lvl="1"/>
            <a:r>
              <a:rPr lang="en-US" dirty="0">
                <a:solidFill>
                  <a:schemeClr val="tx2"/>
                </a:solidFill>
              </a:rPr>
              <a:t>Utilities</a:t>
            </a:r>
          </a:p>
          <a:p>
            <a:pPr lvl="1"/>
            <a:r>
              <a:rPr lang="en-US" dirty="0">
                <a:solidFill>
                  <a:schemeClr val="tx2"/>
                </a:solidFill>
              </a:rPr>
              <a:t>Transportation (e.g., walking city, car, metro system)</a:t>
            </a:r>
          </a:p>
          <a:p>
            <a:endParaRPr lang="en-US" dirty="0"/>
          </a:p>
        </p:txBody>
      </p:sp>
    </p:spTree>
    <p:extLst>
      <p:ext uri="{BB962C8B-B14F-4D97-AF65-F5344CB8AC3E}">
        <p14:creationId xmlns:p14="http://schemas.microsoft.com/office/powerpoint/2010/main" val="359419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99C8-171B-DF4A-A01E-6DC1F3E9D32F}"/>
              </a:ext>
            </a:extLst>
          </p:cNvPr>
          <p:cNvSpPr>
            <a:spLocks noGrp="1"/>
          </p:cNvSpPr>
          <p:nvPr>
            <p:ph type="title"/>
          </p:nvPr>
        </p:nvSpPr>
        <p:spPr/>
        <p:txBody>
          <a:bodyPr/>
          <a:lstStyle/>
          <a:p>
            <a:pPr algn="ctr"/>
            <a:r>
              <a:rPr lang="en-US" dirty="0"/>
              <a:t>I have offers! </a:t>
            </a:r>
            <a:br>
              <a:rPr lang="en-US" dirty="0"/>
            </a:br>
            <a:br>
              <a:rPr lang="en-US" dirty="0"/>
            </a:br>
            <a:r>
              <a:rPr lang="en-US" dirty="0"/>
              <a:t>What should I consider, financially!?</a:t>
            </a:r>
          </a:p>
        </p:txBody>
      </p:sp>
      <p:sp>
        <p:nvSpPr>
          <p:cNvPr id="3" name="Content Placeholder 2">
            <a:extLst>
              <a:ext uri="{FF2B5EF4-FFF2-40B4-BE49-F238E27FC236}">
                <a16:creationId xmlns:a16="http://schemas.microsoft.com/office/drawing/2014/main" id="{456E182D-1301-1F47-86EA-BF9E7B356276}"/>
              </a:ext>
            </a:extLst>
          </p:cNvPr>
          <p:cNvSpPr>
            <a:spLocks noGrp="1"/>
          </p:cNvSpPr>
          <p:nvPr>
            <p:ph idx="1"/>
          </p:nvPr>
        </p:nvSpPr>
        <p:spPr>
          <a:xfrm>
            <a:off x="2598926" y="779047"/>
            <a:ext cx="6156987" cy="5748605"/>
          </a:xfrm>
        </p:spPr>
        <p:txBody>
          <a:bodyPr anchor="t">
            <a:normAutofit fontScale="92500"/>
          </a:bodyPr>
          <a:lstStyle/>
          <a:p>
            <a:r>
              <a:rPr lang="en-US" dirty="0">
                <a:solidFill>
                  <a:schemeClr val="tx2"/>
                </a:solidFill>
              </a:rPr>
              <a:t>Timing of first payment?</a:t>
            </a:r>
          </a:p>
          <a:p>
            <a:pPr lvl="1"/>
            <a:r>
              <a:rPr lang="en-US" dirty="0">
                <a:solidFill>
                  <a:schemeClr val="tx2"/>
                </a:solidFill>
              </a:rPr>
              <a:t>Some institutions may not pay you until you have been in school for 1-2 months.</a:t>
            </a:r>
          </a:p>
          <a:p>
            <a:r>
              <a:rPr lang="en-US" dirty="0">
                <a:solidFill>
                  <a:schemeClr val="tx2"/>
                </a:solidFill>
              </a:rPr>
              <a:t>Health insurance</a:t>
            </a:r>
          </a:p>
          <a:p>
            <a:pPr lvl="1"/>
            <a:r>
              <a:rPr lang="en-US" dirty="0">
                <a:solidFill>
                  <a:schemeClr val="tx2"/>
                </a:solidFill>
              </a:rPr>
              <a:t>Some institutions may allow you to choose a special faculty insurance or may offer special graduate insurance rates</a:t>
            </a:r>
          </a:p>
          <a:p>
            <a:r>
              <a:rPr lang="en-US" dirty="0">
                <a:solidFill>
                  <a:schemeClr val="tx2"/>
                </a:solidFill>
              </a:rPr>
              <a:t>Plan on getting a Master’s degree first?</a:t>
            </a:r>
          </a:p>
          <a:p>
            <a:pPr lvl="1"/>
            <a:r>
              <a:rPr lang="en-US" dirty="0">
                <a:solidFill>
                  <a:schemeClr val="tx2"/>
                </a:solidFill>
              </a:rPr>
              <a:t>Some students decide this is a great option to boost their CV and experience</a:t>
            </a:r>
          </a:p>
          <a:p>
            <a:pPr lvl="1"/>
            <a:r>
              <a:rPr lang="en-US" dirty="0">
                <a:solidFill>
                  <a:schemeClr val="tx2"/>
                </a:solidFill>
              </a:rPr>
              <a:t>Ask potential PhD and PsyD programs if they will honor courses taken elsewhere</a:t>
            </a:r>
          </a:p>
          <a:p>
            <a:pPr lvl="1"/>
            <a:r>
              <a:rPr lang="en-US" dirty="0">
                <a:solidFill>
                  <a:schemeClr val="tx2"/>
                </a:solidFill>
              </a:rPr>
              <a:t>Some institutions will allow undergraduates to take graduate level courses prior to enrolling in the MA program</a:t>
            </a:r>
          </a:p>
          <a:p>
            <a:r>
              <a:rPr lang="en-US" dirty="0">
                <a:solidFill>
                  <a:schemeClr val="tx2"/>
                </a:solidFill>
              </a:rPr>
              <a:t>Can I work while enrolled?</a:t>
            </a:r>
          </a:p>
          <a:p>
            <a:pPr lvl="1"/>
            <a:r>
              <a:rPr lang="en-US" dirty="0">
                <a:solidFill>
                  <a:schemeClr val="tx2"/>
                </a:solidFill>
              </a:rPr>
              <a:t>Most PhD and PsyD programs disallow working during enrollment due to the workload</a:t>
            </a:r>
          </a:p>
          <a:p>
            <a:pPr lvl="1"/>
            <a:r>
              <a:rPr lang="en-US" dirty="0">
                <a:solidFill>
                  <a:schemeClr val="tx2"/>
                </a:solidFill>
              </a:rPr>
              <a:t>Some Master’s  programs may be ok with this, but careful consideration of your personal timeline, finances, and workload must inform this decision</a:t>
            </a:r>
          </a:p>
          <a:p>
            <a:endParaRPr lang="en-US" dirty="0"/>
          </a:p>
        </p:txBody>
      </p:sp>
    </p:spTree>
    <p:extLst>
      <p:ext uri="{BB962C8B-B14F-4D97-AF65-F5344CB8AC3E}">
        <p14:creationId xmlns:p14="http://schemas.microsoft.com/office/powerpoint/2010/main" val="344154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BD3E-E846-444C-8FC5-21B445C8904D}"/>
              </a:ext>
            </a:extLst>
          </p:cNvPr>
          <p:cNvSpPr>
            <a:spLocks noGrp="1"/>
          </p:cNvSpPr>
          <p:nvPr>
            <p:ph type="title"/>
          </p:nvPr>
        </p:nvSpPr>
        <p:spPr/>
        <p:txBody>
          <a:bodyPr/>
          <a:lstStyle/>
          <a:p>
            <a:pPr algn="ctr"/>
            <a:r>
              <a:rPr lang="en-US" dirty="0"/>
              <a:t>Questions?</a:t>
            </a:r>
          </a:p>
        </p:txBody>
      </p:sp>
      <p:pic>
        <p:nvPicPr>
          <p:cNvPr id="4" name="Picture 3">
            <a:extLst>
              <a:ext uri="{FF2B5EF4-FFF2-40B4-BE49-F238E27FC236}">
                <a16:creationId xmlns:a16="http://schemas.microsoft.com/office/drawing/2014/main" id="{F55F1C43-E1E3-0047-A5AE-FF8AB7F667CB}"/>
              </a:ext>
            </a:extLst>
          </p:cNvPr>
          <p:cNvPicPr>
            <a:picLocks noChangeAspect="1"/>
          </p:cNvPicPr>
          <p:nvPr/>
        </p:nvPicPr>
        <p:blipFill>
          <a:blip r:embed="rId3" cstate="print"/>
          <a:stretch>
            <a:fillRect/>
          </a:stretch>
        </p:blipFill>
        <p:spPr>
          <a:xfrm>
            <a:off x="2632564" y="1663097"/>
            <a:ext cx="6039842" cy="3495055"/>
          </a:xfrm>
          <a:prstGeom prst="rect">
            <a:avLst/>
          </a:prstGeom>
        </p:spPr>
      </p:pic>
    </p:spTree>
    <p:extLst>
      <p:ext uri="{BB962C8B-B14F-4D97-AF65-F5344CB8AC3E}">
        <p14:creationId xmlns:p14="http://schemas.microsoft.com/office/powerpoint/2010/main" val="139342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39F3-B251-574A-8149-25EAA4DF1F0C}"/>
              </a:ext>
            </a:extLst>
          </p:cNvPr>
          <p:cNvSpPr>
            <a:spLocks noGrp="1"/>
          </p:cNvSpPr>
          <p:nvPr>
            <p:ph type="title"/>
          </p:nvPr>
        </p:nvSpPr>
        <p:spPr/>
        <p:txBody>
          <a:bodyPr/>
          <a:lstStyle/>
          <a:p>
            <a:pPr algn="ctr"/>
            <a:r>
              <a:rPr lang="en-US" dirty="0"/>
              <a:t>Links and Resources</a:t>
            </a:r>
          </a:p>
        </p:txBody>
      </p:sp>
      <p:sp>
        <p:nvSpPr>
          <p:cNvPr id="3" name="Content Placeholder 2">
            <a:extLst>
              <a:ext uri="{FF2B5EF4-FFF2-40B4-BE49-F238E27FC236}">
                <a16:creationId xmlns:a16="http://schemas.microsoft.com/office/drawing/2014/main" id="{2C3A4053-FB24-5741-B60C-9A485085DC63}"/>
              </a:ext>
            </a:extLst>
          </p:cNvPr>
          <p:cNvSpPr>
            <a:spLocks noGrp="1"/>
          </p:cNvSpPr>
          <p:nvPr>
            <p:ph idx="1"/>
          </p:nvPr>
        </p:nvSpPr>
        <p:spPr>
          <a:xfrm>
            <a:off x="2573338" y="654558"/>
            <a:ext cx="6242049" cy="6203442"/>
          </a:xfrm>
        </p:spPr>
        <p:txBody>
          <a:bodyPr anchor="t">
            <a:normAutofit fontScale="92500" lnSpcReduction="10000"/>
          </a:bodyPr>
          <a:lstStyle/>
          <a:p>
            <a:r>
              <a:rPr lang="en-US" dirty="0">
                <a:solidFill>
                  <a:schemeClr val="tx1"/>
                </a:solidFill>
              </a:rPr>
              <a:t>https://www.ets.org/gre/revised_general/about/fees/</a:t>
            </a:r>
          </a:p>
          <a:p>
            <a:r>
              <a:rPr lang="en-US" dirty="0">
                <a:solidFill>
                  <a:schemeClr val="tx1"/>
                </a:solidFill>
              </a:rPr>
              <a:t>https://www.kaptest.com/gre</a:t>
            </a:r>
          </a:p>
          <a:p>
            <a:r>
              <a:rPr lang="en-US" dirty="0">
                <a:solidFill>
                  <a:schemeClr val="tx1"/>
                </a:solidFill>
              </a:rPr>
              <a:t>https://www.princetonreview.com/</a:t>
            </a:r>
          </a:p>
          <a:p>
            <a:r>
              <a:rPr lang="en-US" dirty="0">
                <a:solidFill>
                  <a:schemeClr val="tx1"/>
                </a:solidFill>
              </a:rPr>
              <a:t>https://www.ets.org/gre/revised_general/about/fees/reductions/</a:t>
            </a:r>
          </a:p>
          <a:p>
            <a:r>
              <a:rPr lang="en-US" dirty="0">
                <a:solidFill>
                  <a:schemeClr val="tx1"/>
                </a:solidFill>
              </a:rPr>
              <a:t>http://www.uh.edu/about/offices/enrollment-services/registrar/transcripts/#onlinedelivery</a:t>
            </a:r>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chemeClr val="tx1"/>
                </a:solidFill>
              </a:rPr>
              <a:t>https://www.apa.org/education/grad/survey-data/2018-admissions-applications</a:t>
            </a:r>
          </a:p>
          <a:p>
            <a:r>
              <a:rPr lang="en-US" dirty="0">
                <a:solidFill>
                  <a:schemeClr val="tx1"/>
                </a:solidFill>
              </a:rPr>
              <a:t>https://www.apa.org/education/grad/survey-data/2016-tuition-financial-aid</a:t>
            </a:r>
          </a:p>
          <a:p>
            <a:r>
              <a:rPr lang="en-US" dirty="0">
                <a:solidFill>
                  <a:schemeClr val="tx1"/>
                </a:solidFill>
              </a:rPr>
              <a:t>http://www.phdstipends.com/</a:t>
            </a:r>
          </a:p>
          <a:p>
            <a:r>
              <a:rPr lang="en-US" dirty="0">
                <a:solidFill>
                  <a:schemeClr val="tx1"/>
                </a:solidFill>
              </a:rPr>
              <a:t>https://studentaid.ed.gov/sa/sites/default/files/graduate-professional-funding-info.pdf</a:t>
            </a:r>
          </a:p>
          <a:p>
            <a:r>
              <a:rPr lang="en-US" dirty="0">
                <a:solidFill>
                  <a:schemeClr val="tx1"/>
                </a:solidFill>
              </a:rPr>
              <a:t>https://www.apa.org/education/grad/funding</a:t>
            </a:r>
          </a:p>
          <a:p>
            <a:r>
              <a:rPr lang="en-US" dirty="0">
                <a:solidFill>
                  <a:schemeClr val="tx1"/>
                </a:solidFill>
              </a:rPr>
              <a:t>https://www.apa.org/apags/resources/affording-repaying</a:t>
            </a:r>
          </a:p>
          <a:p>
            <a:r>
              <a:rPr lang="en-US" dirty="0">
                <a:solidFill>
                  <a:schemeClr val="tx1"/>
                </a:solidFill>
              </a:rPr>
              <a:t>https://www.consumerfinance.gov/paying-for-college/compare-financial-aid-and-college-cost/</a:t>
            </a:r>
          </a:p>
          <a:p>
            <a:endParaRPr lang="en-US" dirty="0"/>
          </a:p>
          <a:p>
            <a:endParaRPr lang="en-US" dirty="0"/>
          </a:p>
          <a:p>
            <a:endParaRPr lang="en-US" dirty="0"/>
          </a:p>
        </p:txBody>
      </p:sp>
    </p:spTree>
    <p:extLst>
      <p:ext uri="{BB962C8B-B14F-4D97-AF65-F5344CB8AC3E}">
        <p14:creationId xmlns:p14="http://schemas.microsoft.com/office/powerpoint/2010/main" val="133163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39F3-B251-574A-8149-25EAA4DF1F0C}"/>
              </a:ext>
            </a:extLst>
          </p:cNvPr>
          <p:cNvSpPr>
            <a:spLocks noGrp="1"/>
          </p:cNvSpPr>
          <p:nvPr>
            <p:ph type="title"/>
          </p:nvPr>
        </p:nvSpPr>
        <p:spPr/>
        <p:txBody>
          <a:bodyPr/>
          <a:lstStyle/>
          <a:p>
            <a:pPr algn="ctr"/>
            <a:r>
              <a:rPr lang="en-US" dirty="0"/>
              <a:t>Links and Resources</a:t>
            </a:r>
          </a:p>
        </p:txBody>
      </p:sp>
      <p:sp>
        <p:nvSpPr>
          <p:cNvPr id="3" name="Content Placeholder 2">
            <a:extLst>
              <a:ext uri="{FF2B5EF4-FFF2-40B4-BE49-F238E27FC236}">
                <a16:creationId xmlns:a16="http://schemas.microsoft.com/office/drawing/2014/main" id="{2C3A4053-FB24-5741-B60C-9A485085DC63}"/>
              </a:ext>
            </a:extLst>
          </p:cNvPr>
          <p:cNvSpPr>
            <a:spLocks noGrp="1"/>
          </p:cNvSpPr>
          <p:nvPr>
            <p:ph idx="1"/>
          </p:nvPr>
        </p:nvSpPr>
        <p:spPr>
          <a:xfrm>
            <a:off x="2573338" y="654558"/>
            <a:ext cx="6242049" cy="6203442"/>
          </a:xfrm>
        </p:spPr>
        <p:txBody>
          <a:bodyPr anchor="t">
            <a:normAutofit fontScale="85000" lnSpcReduction="10000"/>
          </a:bodyPr>
          <a:lstStyle/>
          <a:p>
            <a:r>
              <a:rPr lang="en-US" dirty="0">
                <a:solidFill>
                  <a:schemeClr val="tx1"/>
                </a:solidFill>
              </a:rPr>
              <a:t>https://studentaid.ed.gov/sa/types/loans</a:t>
            </a:r>
          </a:p>
          <a:p>
            <a:r>
              <a:rPr lang="en-US" dirty="0">
                <a:solidFill>
                  <a:schemeClr val="tx1"/>
                </a:solidFill>
              </a:rPr>
              <a:t>https://mastersinpsychologyguide.com/articles/financial-assistance/</a:t>
            </a:r>
          </a:p>
          <a:p>
            <a:r>
              <a:rPr lang="en-US" dirty="0">
                <a:solidFill>
                  <a:schemeClr val="tx1"/>
                </a:solidFill>
              </a:rPr>
              <a:t>https://www.apa.org/about/awards/index</a:t>
            </a:r>
          </a:p>
          <a:p>
            <a:r>
              <a:rPr lang="en-US" dirty="0">
                <a:solidFill>
                  <a:schemeClr val="tx1"/>
                </a:solidFill>
              </a:rPr>
              <a:t>https://www.grants.gov/</a:t>
            </a:r>
          </a:p>
          <a:p>
            <a:r>
              <a:rPr lang="en-US" dirty="0">
                <a:solidFill>
                  <a:schemeClr val="tx1"/>
                </a:solidFill>
              </a:rPr>
              <a:t>http://www.collegescholarships.org/grants/graduate.htm</a:t>
            </a:r>
          </a:p>
          <a:p>
            <a:r>
              <a:rPr lang="en-US" dirty="0">
                <a:solidFill>
                  <a:schemeClr val="tx1"/>
                </a:solidFill>
              </a:rPr>
              <a:t>http://foundationcenter.org/products/foundation-grants-to-individuals-online</a:t>
            </a:r>
          </a:p>
          <a:p>
            <a:r>
              <a:rPr lang="en-US" dirty="0">
                <a:solidFill>
                  <a:schemeClr val="tx1"/>
                </a:solidFill>
              </a:rPr>
              <a:t>https://mappingyourfuture.org/</a:t>
            </a:r>
          </a:p>
          <a:p>
            <a:r>
              <a:rPr lang="en-US" dirty="0">
                <a:solidFill>
                  <a:schemeClr val="tx1"/>
                </a:solidFill>
              </a:rPr>
              <a:t>https://going2college.org/StateResources/OrganizationList.cfm</a:t>
            </a:r>
          </a:p>
          <a:p>
            <a:r>
              <a:rPr lang="en-US" dirty="0">
                <a:solidFill>
                  <a:schemeClr val="tx1"/>
                </a:solidFill>
              </a:rPr>
              <a:t>https://explore.va.gov/education-training/scholarships-grants</a:t>
            </a:r>
          </a:p>
          <a:p>
            <a:r>
              <a:rPr lang="en-US" dirty="0">
                <a:solidFill>
                  <a:schemeClr val="tx1"/>
                </a:solidFill>
              </a:rPr>
              <a:t>https://www.gograd.org/financial-aid/scholarships/military-veterans/</a:t>
            </a:r>
          </a:p>
          <a:p>
            <a:r>
              <a:rPr lang="en-US" dirty="0">
                <a:solidFill>
                  <a:schemeClr val="tx1"/>
                </a:solidFill>
              </a:rPr>
              <a:t>https://studentaid.ed.gov/sa/types/grants-scholarships/iraq-afghanistan-service</a:t>
            </a:r>
          </a:p>
          <a:p>
            <a:r>
              <a:rPr lang="en-US" dirty="0">
                <a:solidFill>
                  <a:schemeClr val="tx1"/>
                </a:solidFill>
              </a:rPr>
              <a:t>https://www.nasponline.org/membership-and-community/awards-scholarships-and-grants/minority-scholarship-program</a:t>
            </a:r>
          </a:p>
          <a:p>
            <a:r>
              <a:rPr lang="en-US" dirty="0">
                <a:solidFill>
                  <a:schemeClr val="tx1"/>
                </a:solidFill>
              </a:rPr>
              <a:t>https://</a:t>
            </a:r>
            <a:r>
              <a:rPr lang="en-US" dirty="0" err="1">
                <a:solidFill>
                  <a:schemeClr val="tx1"/>
                </a:solidFill>
              </a:rPr>
              <a:t>nhsc.hrsa.gov</a:t>
            </a:r>
            <a:r>
              <a:rPr lang="en-US" dirty="0">
                <a:solidFill>
                  <a:schemeClr val="tx1"/>
                </a:solidFill>
              </a:rPr>
              <a:t>/downloads/loan-repayment/</a:t>
            </a:r>
            <a:r>
              <a:rPr lang="en-US" dirty="0" err="1">
                <a:solidFill>
                  <a:schemeClr val="tx1"/>
                </a:solidFill>
              </a:rPr>
              <a:t>nhsc</a:t>
            </a:r>
            <a:r>
              <a:rPr lang="en-US" dirty="0">
                <a:solidFill>
                  <a:schemeClr val="tx1"/>
                </a:solidFill>
              </a:rPr>
              <a:t>-LRP-application-program-</a:t>
            </a:r>
            <a:r>
              <a:rPr lang="en-US" dirty="0" err="1">
                <a:solidFill>
                  <a:schemeClr val="tx1"/>
                </a:solidFill>
              </a:rPr>
              <a:t>guidance.pdf</a:t>
            </a:r>
            <a:endParaRPr lang="en-US" dirty="0">
              <a:solidFill>
                <a:schemeClr val="tx1"/>
              </a:solidFill>
            </a:endParaRP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7614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24FF-6FDA-1644-9457-38D9DDEA8104}"/>
              </a:ext>
            </a:extLst>
          </p:cNvPr>
          <p:cNvSpPr>
            <a:spLocks noGrp="1"/>
          </p:cNvSpPr>
          <p:nvPr>
            <p:ph type="title"/>
          </p:nvPr>
        </p:nvSpPr>
        <p:spPr/>
        <p:txBody>
          <a:bodyPr/>
          <a:lstStyle/>
          <a:p>
            <a:r>
              <a:rPr lang="en-US" dirty="0"/>
              <a:t>Will I need more loans to get through Graduate School </a:t>
            </a:r>
          </a:p>
        </p:txBody>
      </p:sp>
      <p:sp>
        <p:nvSpPr>
          <p:cNvPr id="3" name="Content Placeholder 2">
            <a:extLst>
              <a:ext uri="{FF2B5EF4-FFF2-40B4-BE49-F238E27FC236}">
                <a16:creationId xmlns:a16="http://schemas.microsoft.com/office/drawing/2014/main" id="{80F06862-960B-4249-BF73-76060F61A53D}"/>
              </a:ext>
            </a:extLst>
          </p:cNvPr>
          <p:cNvSpPr>
            <a:spLocks noGrp="1"/>
          </p:cNvSpPr>
          <p:nvPr>
            <p:ph idx="1"/>
          </p:nvPr>
        </p:nvSpPr>
        <p:spPr/>
        <p:txBody>
          <a:bodyPr/>
          <a:lstStyle/>
          <a:p>
            <a:r>
              <a:rPr lang="en-US" dirty="0"/>
              <a:t>Graduate School can be FREE – especially doctoral programs give full tuition waivers with stipends and assistantships to qualified students </a:t>
            </a:r>
          </a:p>
          <a:p>
            <a:r>
              <a:rPr lang="en-US" dirty="0"/>
              <a:t>M.A. and PsyD programs are less likely to provide waivers and assistantships</a:t>
            </a:r>
          </a:p>
        </p:txBody>
      </p:sp>
    </p:spTree>
    <p:extLst>
      <p:ext uri="{BB962C8B-B14F-4D97-AF65-F5344CB8AC3E}">
        <p14:creationId xmlns:p14="http://schemas.microsoft.com/office/powerpoint/2010/main" val="352124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Loans </a:t>
            </a:r>
          </a:p>
        </p:txBody>
      </p:sp>
      <p:sp>
        <p:nvSpPr>
          <p:cNvPr id="3" name="Content Placeholder 2"/>
          <p:cNvSpPr>
            <a:spLocks noGrp="1"/>
          </p:cNvSpPr>
          <p:nvPr>
            <p:ph idx="1"/>
          </p:nvPr>
        </p:nvSpPr>
        <p:spPr>
          <a:xfrm>
            <a:off x="2572238" y="688259"/>
            <a:ext cx="6329975" cy="5806327"/>
          </a:xfrm>
        </p:spPr>
        <p:txBody>
          <a:bodyPr anchor="t">
            <a:normAutofit lnSpcReduction="10000"/>
          </a:bodyPr>
          <a:lstStyle/>
          <a:p>
            <a:r>
              <a:rPr lang="en-US" dirty="0">
                <a:solidFill>
                  <a:schemeClr val="tx2"/>
                </a:solidFill>
              </a:rPr>
              <a:t>Federal Graduate can help cover the cost of higher education. Two types of federal loans (along with private loan options)</a:t>
            </a:r>
          </a:p>
          <a:p>
            <a:r>
              <a:rPr lang="en-US" b="1" u="sng" dirty="0">
                <a:solidFill>
                  <a:schemeClr val="tx2"/>
                </a:solidFill>
              </a:rPr>
              <a:t>Direct Unsubsidized Loan</a:t>
            </a:r>
          </a:p>
          <a:p>
            <a:pPr lvl="1"/>
            <a:r>
              <a:rPr lang="en-US" dirty="0">
                <a:solidFill>
                  <a:schemeClr val="tx2"/>
                </a:solidFill>
              </a:rPr>
              <a:t>Graduate students are NOT eligible for subsidized loan (US Dept. of Education pays interest while you are in school at least half time).</a:t>
            </a:r>
          </a:p>
          <a:p>
            <a:pPr lvl="1"/>
            <a:r>
              <a:rPr lang="en-US" dirty="0">
                <a:solidFill>
                  <a:schemeClr val="tx2"/>
                </a:solidFill>
              </a:rPr>
              <a:t>No need to demonstrate financial need</a:t>
            </a:r>
          </a:p>
          <a:p>
            <a:pPr lvl="1"/>
            <a:r>
              <a:rPr lang="en-US" dirty="0">
                <a:solidFill>
                  <a:schemeClr val="tx2"/>
                </a:solidFill>
              </a:rPr>
              <a:t>Interest will accrue (Fixed rate is 6.6%)</a:t>
            </a:r>
          </a:p>
          <a:p>
            <a:pPr lvl="1"/>
            <a:r>
              <a:rPr lang="en-US" dirty="0">
                <a:solidFill>
                  <a:schemeClr val="tx2"/>
                </a:solidFill>
              </a:rPr>
              <a:t>Limit on annual and cumulative loan amount</a:t>
            </a:r>
          </a:p>
          <a:p>
            <a:r>
              <a:rPr lang="en-US" b="1" u="sng" dirty="0">
                <a:solidFill>
                  <a:schemeClr val="tx2"/>
                </a:solidFill>
              </a:rPr>
              <a:t>Direct PLUS Loans</a:t>
            </a:r>
          </a:p>
          <a:p>
            <a:pPr lvl="1"/>
            <a:r>
              <a:rPr lang="en-US" dirty="0">
                <a:solidFill>
                  <a:schemeClr val="tx2"/>
                </a:solidFill>
              </a:rPr>
              <a:t>Loans to eligible graduate students through schools participating in the Direct Loan Program</a:t>
            </a:r>
          </a:p>
          <a:p>
            <a:pPr lvl="1"/>
            <a:r>
              <a:rPr lang="en-US" dirty="0">
                <a:solidFill>
                  <a:schemeClr val="tx2"/>
                </a:solidFill>
              </a:rPr>
              <a:t>Must not have an adverse credit history</a:t>
            </a:r>
          </a:p>
          <a:p>
            <a:pPr lvl="1"/>
            <a:r>
              <a:rPr lang="en-US" dirty="0">
                <a:solidFill>
                  <a:schemeClr val="tx2"/>
                </a:solidFill>
              </a:rPr>
              <a:t>A parent can cosign for the loan</a:t>
            </a:r>
          </a:p>
          <a:p>
            <a:pPr lvl="1"/>
            <a:r>
              <a:rPr lang="en-US" dirty="0">
                <a:solidFill>
                  <a:schemeClr val="tx2"/>
                </a:solidFill>
              </a:rPr>
              <a:t>Fixed interest rate is 7.6%</a:t>
            </a:r>
          </a:p>
          <a:p>
            <a:pPr lvl="1"/>
            <a:r>
              <a:rPr lang="en-US" dirty="0">
                <a:solidFill>
                  <a:schemeClr val="tx2"/>
                </a:solidFill>
              </a:rPr>
              <a:t>You can borrow up to cost of attendance</a:t>
            </a:r>
          </a:p>
          <a:p>
            <a:r>
              <a:rPr lang="en-US" b="1" dirty="0">
                <a:solidFill>
                  <a:schemeClr val="tx2"/>
                </a:solidFill>
              </a:rPr>
              <a:t>Private loans through lending institutions </a:t>
            </a:r>
            <a:r>
              <a:rPr lang="en-US" dirty="0">
                <a:solidFill>
                  <a:schemeClr val="tx2"/>
                </a:solidFill>
              </a:rPr>
              <a:t>(e.g., banks and credit unions)</a:t>
            </a:r>
          </a:p>
        </p:txBody>
      </p:sp>
      <p:sp>
        <p:nvSpPr>
          <p:cNvPr id="4" name="TextBox 3"/>
          <p:cNvSpPr txBox="1"/>
          <p:nvPr/>
        </p:nvSpPr>
        <p:spPr>
          <a:xfrm>
            <a:off x="189689" y="6295293"/>
            <a:ext cx="8712522" cy="646331"/>
          </a:xfrm>
          <a:prstGeom prst="rect">
            <a:avLst/>
          </a:prstGeom>
          <a:noFill/>
        </p:spPr>
        <p:txBody>
          <a:bodyPr wrap="square" rtlCol="0">
            <a:spAutoFit/>
          </a:bodyPr>
          <a:lstStyle/>
          <a:p>
            <a:r>
              <a:rPr lang="en-US" dirty="0">
                <a:solidFill>
                  <a:srgbClr val="C8102E"/>
                </a:solidFill>
              </a:rPr>
              <a:t>https://studentaid.ed.gov/sa/types/loans	https://mastersinpsychologyguide.com/articles/financial-assistance/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Loans </a:t>
            </a:r>
          </a:p>
        </p:txBody>
      </p:sp>
      <p:sp>
        <p:nvSpPr>
          <p:cNvPr id="3" name="Content Placeholder 2"/>
          <p:cNvSpPr>
            <a:spLocks noGrp="1"/>
          </p:cNvSpPr>
          <p:nvPr>
            <p:ph idx="1"/>
          </p:nvPr>
        </p:nvSpPr>
        <p:spPr>
          <a:xfrm>
            <a:off x="2545866" y="688257"/>
            <a:ext cx="6422288" cy="5633259"/>
          </a:xfrm>
        </p:spPr>
        <p:txBody>
          <a:bodyPr anchor="t">
            <a:normAutofit lnSpcReduction="10000"/>
          </a:bodyPr>
          <a:lstStyle/>
          <a:p>
            <a:pPr marL="0" indent="0">
              <a:buNone/>
            </a:pPr>
            <a:r>
              <a:rPr lang="en-US" b="1" u="sng" dirty="0">
                <a:solidFill>
                  <a:schemeClr val="tx2"/>
                </a:solidFill>
              </a:rPr>
              <a:t>Loan Repayment Options</a:t>
            </a:r>
            <a:endParaRPr lang="en-US" dirty="0">
              <a:solidFill>
                <a:schemeClr val="tx2"/>
              </a:solidFill>
            </a:endParaRPr>
          </a:p>
          <a:p>
            <a:r>
              <a:rPr lang="en-US" dirty="0">
                <a:solidFill>
                  <a:schemeClr val="tx2"/>
                </a:solidFill>
              </a:rPr>
              <a:t>Psychologists can earn loan forgiveness (for Direct Loans only) under the following qualifications:</a:t>
            </a:r>
          </a:p>
          <a:p>
            <a:pPr marL="845820" lvl="1" indent="-342900">
              <a:buFont typeface="+mj-lt"/>
              <a:buAutoNum type="arabicPeriod"/>
            </a:pPr>
            <a:r>
              <a:rPr lang="en-US" dirty="0">
                <a:solidFill>
                  <a:schemeClr val="tx2"/>
                </a:solidFill>
              </a:rPr>
              <a:t>You are required to make 120 payments, which must be on time, according to the schedule set out in your Direct Loans.</a:t>
            </a:r>
          </a:p>
          <a:p>
            <a:pPr marL="845820" lvl="1" indent="-342900">
              <a:buFont typeface="+mj-lt"/>
              <a:buAutoNum type="arabicPeriod"/>
            </a:pPr>
            <a:r>
              <a:rPr lang="en-US" dirty="0">
                <a:solidFill>
                  <a:schemeClr val="tx2"/>
                </a:solidFill>
              </a:rPr>
              <a:t>You must make those payments under a repayment plan that qualifies for student loan forgiveness.</a:t>
            </a:r>
          </a:p>
          <a:p>
            <a:pPr marL="845820" lvl="1" indent="-342900">
              <a:buFont typeface="+mj-lt"/>
              <a:buAutoNum type="arabicPeriod"/>
            </a:pPr>
            <a:r>
              <a:rPr lang="en-US" dirty="0">
                <a:solidFill>
                  <a:schemeClr val="tx2"/>
                </a:solidFill>
              </a:rPr>
              <a:t>You must work full-time at a qualifying public service institution at the time that you make all of your payments</a:t>
            </a:r>
          </a:p>
          <a:p>
            <a:r>
              <a:rPr lang="en-US" dirty="0">
                <a:solidFill>
                  <a:schemeClr val="tx2"/>
                </a:solidFill>
              </a:rPr>
              <a:t>National Health Service Corps Loan repayment Plan</a:t>
            </a:r>
          </a:p>
          <a:p>
            <a:pPr lvl="1"/>
            <a:r>
              <a:rPr lang="en-US" dirty="0">
                <a:solidFill>
                  <a:schemeClr val="tx2"/>
                </a:solidFill>
              </a:rPr>
              <a:t>Administered by the Bureau of Health Workforce (BHW) in the Health Resources and Services Administration (HRSA) of the U.S. Dept. of Health and Human Services (HHS) </a:t>
            </a:r>
          </a:p>
          <a:p>
            <a:pPr marL="845820" lvl="1" indent="-342900">
              <a:buFont typeface="+mj-lt"/>
              <a:buAutoNum type="arabicPeriod"/>
            </a:pPr>
            <a:r>
              <a:rPr lang="en-US" dirty="0">
                <a:solidFill>
                  <a:schemeClr val="tx2"/>
                </a:solidFill>
              </a:rPr>
              <a:t>Serve two full years at a qualifying practice, in which case the NHSC will pay up to $50,000 toward your student loans, or</a:t>
            </a:r>
          </a:p>
          <a:p>
            <a:pPr marL="845820" lvl="1" indent="-342900">
              <a:buFont typeface="+mj-lt"/>
              <a:buAutoNum type="arabicPeriod"/>
            </a:pPr>
            <a:r>
              <a:rPr lang="en-US" dirty="0">
                <a:solidFill>
                  <a:schemeClr val="tx2"/>
                </a:solidFill>
              </a:rPr>
              <a:t>Serve two half-time years at a qualifying practice, in which case the NHSC will pay up to $25,000 toward your student loans</a:t>
            </a:r>
          </a:p>
          <a:p>
            <a:endParaRPr lang="en-US" dirty="0">
              <a:solidFill>
                <a:schemeClr val="tx2"/>
              </a:solidFill>
            </a:endParaRPr>
          </a:p>
          <a:p>
            <a:pPr lvl="1"/>
            <a:endParaRPr lang="en-US" dirty="0">
              <a:solidFill>
                <a:schemeClr val="tx2"/>
              </a:solidFill>
            </a:endParaRPr>
          </a:p>
        </p:txBody>
      </p:sp>
      <p:sp>
        <p:nvSpPr>
          <p:cNvPr id="4" name="TextBox 3"/>
          <p:cNvSpPr txBox="1"/>
          <p:nvPr/>
        </p:nvSpPr>
        <p:spPr>
          <a:xfrm>
            <a:off x="70992" y="6435971"/>
            <a:ext cx="8712522" cy="369332"/>
          </a:xfrm>
          <a:prstGeom prst="rect">
            <a:avLst/>
          </a:prstGeom>
          <a:noFill/>
        </p:spPr>
        <p:txBody>
          <a:bodyPr wrap="square" rtlCol="0">
            <a:spAutoFit/>
          </a:bodyPr>
          <a:lstStyle/>
          <a:p>
            <a:r>
              <a:rPr lang="en-US" dirty="0">
                <a:solidFill>
                  <a:srgbClr val="C8102E"/>
                </a:solidFill>
              </a:rPr>
              <a:t>https://mastersinpsychologyguide.com/articles/financial-assistance/</a:t>
            </a:r>
          </a:p>
        </p:txBody>
      </p:sp>
    </p:spTree>
    <p:extLst>
      <p:ext uri="{BB962C8B-B14F-4D97-AF65-F5344CB8AC3E}">
        <p14:creationId xmlns:p14="http://schemas.microsoft.com/office/powerpoint/2010/main" val="100643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Scholarships</a:t>
            </a:r>
          </a:p>
        </p:txBody>
      </p:sp>
      <p:sp>
        <p:nvSpPr>
          <p:cNvPr id="3" name="Content Placeholder 2"/>
          <p:cNvSpPr>
            <a:spLocks noGrp="1"/>
          </p:cNvSpPr>
          <p:nvPr>
            <p:ph idx="1"/>
          </p:nvPr>
        </p:nvSpPr>
        <p:spPr>
          <a:xfrm>
            <a:off x="2545866" y="688258"/>
            <a:ext cx="6422288" cy="6169742"/>
          </a:xfrm>
        </p:spPr>
        <p:txBody>
          <a:bodyPr anchor="t">
            <a:normAutofit lnSpcReduction="10000"/>
          </a:bodyPr>
          <a:lstStyle/>
          <a:p>
            <a:r>
              <a:rPr lang="en-US" dirty="0">
                <a:solidFill>
                  <a:schemeClr val="tx2"/>
                </a:solidFill>
              </a:rPr>
              <a:t>Numerous scholarships you can apply for that offer financial support that DO NOT need to be paid back</a:t>
            </a:r>
          </a:p>
          <a:p>
            <a:pPr lvl="1"/>
            <a:r>
              <a:rPr lang="en-US" dirty="0">
                <a:solidFill>
                  <a:schemeClr val="tx2"/>
                </a:solidFill>
              </a:rPr>
              <a:t>Apply to as many as you can</a:t>
            </a:r>
          </a:p>
          <a:p>
            <a:r>
              <a:rPr lang="en-US" dirty="0">
                <a:solidFill>
                  <a:schemeClr val="tx2"/>
                </a:solidFill>
              </a:rPr>
              <a:t>Scholarships through Psi Chi</a:t>
            </a:r>
          </a:p>
          <a:p>
            <a:pPr lvl="1"/>
            <a:r>
              <a:rPr lang="en-US" dirty="0">
                <a:solidFill>
                  <a:schemeClr val="tx2"/>
                </a:solidFill>
              </a:rPr>
              <a:t>Allyn and Bacon Award for empirical research paper (Prizes of $1,000, $650, and $350)</a:t>
            </a:r>
          </a:p>
          <a:p>
            <a:pPr lvl="1"/>
            <a:r>
              <a:rPr lang="en-US" dirty="0">
                <a:solidFill>
                  <a:schemeClr val="tx2"/>
                </a:solidFill>
              </a:rPr>
              <a:t>Diversity Article awards on topics of diversity issues (Four awards of $300)</a:t>
            </a:r>
          </a:p>
          <a:p>
            <a:r>
              <a:rPr lang="en-US" dirty="0">
                <a:solidFill>
                  <a:schemeClr val="tx2"/>
                </a:solidFill>
              </a:rPr>
              <a:t>Irwin L. Goldstein Scholarship and the Benjamin Schneider Scholarship </a:t>
            </a:r>
          </a:p>
          <a:p>
            <a:pPr lvl="1"/>
            <a:r>
              <a:rPr lang="en-US" dirty="0">
                <a:solidFill>
                  <a:schemeClr val="tx2"/>
                </a:solidFill>
              </a:rPr>
              <a:t>For minority doctoral student in I-O psychology</a:t>
            </a:r>
          </a:p>
          <a:p>
            <a:r>
              <a:rPr lang="en-US" dirty="0">
                <a:solidFill>
                  <a:schemeClr val="tx2"/>
                </a:solidFill>
              </a:rPr>
              <a:t>APF Graduate Student Scholarships</a:t>
            </a:r>
          </a:p>
          <a:p>
            <a:pPr lvl="1"/>
            <a:r>
              <a:rPr lang="en-US" dirty="0">
                <a:solidFill>
                  <a:schemeClr val="tx2"/>
                </a:solidFill>
              </a:rPr>
              <a:t>General scholarship for graduate students in psychology</a:t>
            </a:r>
          </a:p>
          <a:p>
            <a:r>
              <a:rPr lang="en-US" dirty="0">
                <a:solidFill>
                  <a:schemeClr val="tx2"/>
                </a:solidFill>
              </a:rPr>
              <a:t>George C. Thornton, III Graduate Scholarship</a:t>
            </a:r>
          </a:p>
          <a:p>
            <a:pPr lvl="1"/>
            <a:r>
              <a:rPr lang="en-US" dirty="0">
                <a:solidFill>
                  <a:schemeClr val="tx2"/>
                </a:solidFill>
              </a:rPr>
              <a:t>Supports doctoral student in I/O psychology</a:t>
            </a:r>
          </a:p>
          <a:p>
            <a:r>
              <a:rPr lang="en-US" dirty="0">
                <a:solidFill>
                  <a:schemeClr val="tx2"/>
                </a:solidFill>
              </a:rPr>
              <a:t>Scott and Paul Pearsall Grant</a:t>
            </a:r>
          </a:p>
          <a:p>
            <a:pPr lvl="1"/>
            <a:r>
              <a:rPr lang="en-US" dirty="0">
                <a:solidFill>
                  <a:schemeClr val="tx2"/>
                </a:solidFill>
              </a:rPr>
              <a:t>Supports graduate students who seek to increase understanding of psychological pain and stigma experience by adults with visible physical disabilities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5" name="TextBox 4">
            <a:extLst>
              <a:ext uri="{FF2B5EF4-FFF2-40B4-BE49-F238E27FC236}">
                <a16:creationId xmlns:a16="http://schemas.microsoft.com/office/drawing/2014/main" id="{D12C8171-C87B-D44C-8770-963773DFC4FE}"/>
              </a:ext>
            </a:extLst>
          </p:cNvPr>
          <p:cNvSpPr txBox="1"/>
          <p:nvPr/>
        </p:nvSpPr>
        <p:spPr>
          <a:xfrm>
            <a:off x="31899" y="6400799"/>
            <a:ext cx="6698512" cy="369332"/>
          </a:xfrm>
          <a:prstGeom prst="rect">
            <a:avLst/>
          </a:prstGeom>
          <a:noFill/>
        </p:spPr>
        <p:txBody>
          <a:bodyPr wrap="square" rtlCol="0">
            <a:spAutoFit/>
          </a:bodyPr>
          <a:lstStyle/>
          <a:p>
            <a:r>
              <a:rPr lang="en-US" dirty="0">
                <a:solidFill>
                  <a:srgbClr val="C8102E"/>
                </a:solidFill>
              </a:rPr>
              <a:t>https://</a:t>
            </a:r>
            <a:r>
              <a:rPr lang="en-US" dirty="0" err="1">
                <a:solidFill>
                  <a:srgbClr val="C8102E"/>
                </a:solidFill>
              </a:rPr>
              <a:t>www.apa.org</a:t>
            </a:r>
            <a:r>
              <a:rPr lang="en-US" dirty="0">
                <a:solidFill>
                  <a:srgbClr val="C8102E"/>
                </a:solidFill>
              </a:rPr>
              <a:t>/about/awards/index</a:t>
            </a:r>
          </a:p>
        </p:txBody>
      </p:sp>
    </p:spTree>
    <p:extLst>
      <p:ext uri="{BB962C8B-B14F-4D97-AF65-F5344CB8AC3E}">
        <p14:creationId xmlns:p14="http://schemas.microsoft.com/office/powerpoint/2010/main" val="108207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Scholarships for Minorities</a:t>
            </a:r>
          </a:p>
        </p:txBody>
      </p:sp>
      <p:sp>
        <p:nvSpPr>
          <p:cNvPr id="3" name="Content Placeholder 2"/>
          <p:cNvSpPr>
            <a:spLocks noGrp="1"/>
          </p:cNvSpPr>
          <p:nvPr>
            <p:ph idx="1"/>
          </p:nvPr>
        </p:nvSpPr>
        <p:spPr>
          <a:xfrm>
            <a:off x="2545866" y="688258"/>
            <a:ext cx="6422288" cy="6169742"/>
          </a:xfrm>
        </p:spPr>
        <p:txBody>
          <a:bodyPr anchor="t">
            <a:normAutofit fontScale="92500" lnSpcReduction="10000"/>
          </a:bodyPr>
          <a:lstStyle/>
          <a:p>
            <a:r>
              <a:rPr lang="en-US" dirty="0">
                <a:solidFill>
                  <a:schemeClr val="tx2"/>
                </a:solidFill>
              </a:rPr>
              <a:t>The National Association of School Psychologists – Education and Research Trust</a:t>
            </a:r>
          </a:p>
          <a:p>
            <a:r>
              <a:rPr lang="en-US" dirty="0">
                <a:solidFill>
                  <a:schemeClr val="tx2"/>
                </a:solidFill>
              </a:rPr>
              <a:t>American Association of University Women International Fellowships</a:t>
            </a:r>
          </a:p>
          <a:p>
            <a:pPr lvl="1"/>
            <a:r>
              <a:rPr lang="en-US" dirty="0">
                <a:solidFill>
                  <a:schemeClr val="tx2"/>
                </a:solidFill>
              </a:rPr>
              <a:t>For women who are not US citizens or permanent residents</a:t>
            </a:r>
          </a:p>
          <a:p>
            <a:r>
              <a:rPr lang="en-US" dirty="0">
                <a:solidFill>
                  <a:schemeClr val="tx2"/>
                </a:solidFill>
              </a:rPr>
              <a:t>APA Mental Health and Substance Abuse Services Fellowship</a:t>
            </a:r>
          </a:p>
          <a:p>
            <a:pPr lvl="1"/>
            <a:r>
              <a:rPr lang="en-US" dirty="0">
                <a:solidFill>
                  <a:schemeClr val="tx2"/>
                </a:solidFill>
              </a:rPr>
              <a:t>For those pursuing doctoral degrees in various mental health services areas to promote culturally competent mental health and substance abuse services</a:t>
            </a:r>
          </a:p>
          <a:p>
            <a:r>
              <a:rPr lang="en-US" dirty="0">
                <a:solidFill>
                  <a:schemeClr val="tx2"/>
                </a:solidFill>
              </a:rPr>
              <a:t>Filipino-American Psychology Scholarship</a:t>
            </a:r>
          </a:p>
          <a:p>
            <a:pPr lvl="1"/>
            <a:r>
              <a:rPr lang="en-US" dirty="0">
                <a:solidFill>
                  <a:schemeClr val="tx2"/>
                </a:solidFill>
              </a:rPr>
              <a:t>To increase the number of Filipino-American professors, researchers, and academics in the field of psychology</a:t>
            </a:r>
          </a:p>
          <a:p>
            <a:r>
              <a:rPr lang="en-US" dirty="0">
                <a:solidFill>
                  <a:schemeClr val="tx2"/>
                </a:solidFill>
              </a:rPr>
              <a:t>Mental Health Dissertation Research Grant to Increase Diversity</a:t>
            </a:r>
          </a:p>
          <a:p>
            <a:pPr lvl="1"/>
            <a:r>
              <a:rPr lang="en-US" dirty="0">
                <a:solidFill>
                  <a:schemeClr val="tx2"/>
                </a:solidFill>
              </a:rPr>
              <a:t>qualified doctoral candidates from underrepresented groups, with disabilities or from disadvantaged backgrounds</a:t>
            </a:r>
          </a:p>
          <a:p>
            <a:r>
              <a:rPr lang="en-US" dirty="0">
                <a:solidFill>
                  <a:schemeClr val="tx2"/>
                </a:solidFill>
              </a:rPr>
              <a:t>Zeta Phi Beta Sorority General Graduate Fellowships</a:t>
            </a:r>
          </a:p>
          <a:p>
            <a:pPr lvl="1"/>
            <a:r>
              <a:rPr lang="en-US" dirty="0">
                <a:solidFill>
                  <a:schemeClr val="tx2"/>
                </a:solidFill>
              </a:rPr>
              <a:t>For African-American graduate women who are working on professional degrees, master's degrees, doctoral, or post-doctoral studies.</a:t>
            </a:r>
            <a:br>
              <a:rPr lang="en-US" dirty="0"/>
            </a:br>
            <a:endParaRPr lang="en-US" dirty="0">
              <a:solidFill>
                <a:schemeClr val="tx2"/>
              </a:solidFill>
            </a:endParaRPr>
          </a:p>
          <a:p>
            <a:endParaRPr lang="en-US" dirty="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205019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Scholarships For Women</a:t>
            </a:r>
          </a:p>
        </p:txBody>
      </p:sp>
      <p:sp>
        <p:nvSpPr>
          <p:cNvPr id="3" name="Content Placeholder 2"/>
          <p:cNvSpPr>
            <a:spLocks noGrp="1"/>
          </p:cNvSpPr>
          <p:nvPr>
            <p:ph idx="1"/>
          </p:nvPr>
        </p:nvSpPr>
        <p:spPr>
          <a:xfrm>
            <a:off x="2545866" y="688258"/>
            <a:ext cx="6422288" cy="6019104"/>
          </a:xfrm>
        </p:spPr>
        <p:txBody>
          <a:bodyPr anchor="t">
            <a:normAutofit fontScale="92500" lnSpcReduction="10000"/>
          </a:bodyPr>
          <a:lstStyle/>
          <a:p>
            <a:r>
              <a:rPr lang="en-US" dirty="0">
                <a:solidFill>
                  <a:schemeClr val="tx2"/>
                </a:solidFill>
              </a:rPr>
              <a:t>Carol Williams-</a:t>
            </a:r>
            <a:r>
              <a:rPr lang="en-US" dirty="0" err="1">
                <a:solidFill>
                  <a:schemeClr val="tx2"/>
                </a:solidFill>
              </a:rPr>
              <a:t>Nickelson</a:t>
            </a:r>
            <a:r>
              <a:rPr lang="en-US" dirty="0">
                <a:solidFill>
                  <a:schemeClr val="tx2"/>
                </a:solidFill>
              </a:rPr>
              <a:t> Award for Women’s Leadership</a:t>
            </a:r>
          </a:p>
          <a:p>
            <a:pPr lvl="1"/>
            <a:r>
              <a:rPr lang="en-US" dirty="0">
                <a:solidFill>
                  <a:schemeClr val="tx2"/>
                </a:solidFill>
              </a:rPr>
              <a:t>For women currently pursuing a doctorate in psychology with research focused on women’s issues</a:t>
            </a:r>
          </a:p>
          <a:p>
            <a:r>
              <a:rPr lang="en-US" dirty="0">
                <a:solidFill>
                  <a:schemeClr val="tx2"/>
                </a:solidFill>
              </a:rPr>
              <a:t>Career Advancement Scholarship</a:t>
            </a:r>
          </a:p>
          <a:p>
            <a:pPr lvl="1"/>
            <a:r>
              <a:rPr lang="en-US" dirty="0">
                <a:solidFill>
                  <a:schemeClr val="tx2"/>
                </a:solidFill>
              </a:rPr>
              <a:t>Variable scholarship awarded to undergraduate women currently studying psychology</a:t>
            </a:r>
          </a:p>
          <a:p>
            <a:r>
              <a:rPr lang="en-US" dirty="0">
                <a:solidFill>
                  <a:schemeClr val="tx2"/>
                </a:solidFill>
              </a:rPr>
              <a:t>Nancy B. Forest and L. Michael Honaker Master’s Grant for Research in Psychology</a:t>
            </a:r>
          </a:p>
          <a:p>
            <a:pPr lvl="1"/>
            <a:r>
              <a:rPr lang="en-US" dirty="0">
                <a:solidFill>
                  <a:schemeClr val="tx2"/>
                </a:solidFill>
              </a:rPr>
              <a:t>Open to women conducting Master’s thesis research in psychology</a:t>
            </a:r>
          </a:p>
          <a:p>
            <a:r>
              <a:rPr lang="en-US" dirty="0">
                <a:solidFill>
                  <a:schemeClr val="tx2"/>
                </a:solidFill>
              </a:rPr>
              <a:t>Woodrow Wilson Dissertation Fellowship in Women’s Studies</a:t>
            </a:r>
          </a:p>
          <a:p>
            <a:r>
              <a:rPr lang="en-US" dirty="0">
                <a:solidFill>
                  <a:schemeClr val="tx2"/>
                </a:solidFill>
              </a:rPr>
              <a:t>Pioneer Graduate Student Award</a:t>
            </a:r>
          </a:p>
          <a:p>
            <a:pPr lvl="1"/>
            <a:r>
              <a:rPr lang="en-US" dirty="0">
                <a:solidFill>
                  <a:schemeClr val="tx2"/>
                </a:solidFill>
              </a:rPr>
              <a:t>For Asian Pacific feminist graduate student who seeks to develop and advance feminist understanding of the psychology of Asian Pacific American women.</a:t>
            </a:r>
          </a:p>
          <a:p>
            <a:r>
              <a:rPr lang="en-US" dirty="0">
                <a:solidFill>
                  <a:schemeClr val="tx2"/>
                </a:solidFill>
              </a:rPr>
              <a:t>Psychology of Black Graduate Student Women Award</a:t>
            </a:r>
          </a:p>
          <a:p>
            <a:r>
              <a:rPr lang="en-US" dirty="0">
                <a:solidFill>
                  <a:schemeClr val="tx2"/>
                </a:solidFill>
              </a:rPr>
              <a:t>American Association of University Women Career Development Grant</a:t>
            </a:r>
          </a:p>
          <a:p>
            <a:pPr lvl="1"/>
            <a:r>
              <a:rPr lang="en-US" dirty="0">
                <a:solidFill>
                  <a:schemeClr val="tx2"/>
                </a:solidFill>
              </a:rPr>
              <a:t>Support women who are preparing to attain a Master’s degree</a:t>
            </a:r>
          </a:p>
          <a:p>
            <a:endParaRPr lang="en-US" dirty="0">
              <a:solidFill>
                <a:schemeClr val="tx2"/>
              </a:solidFill>
            </a:endParaRPr>
          </a:p>
          <a:p>
            <a:pPr lvl="1"/>
            <a:endParaRPr lang="en-US" dirty="0">
              <a:solidFill>
                <a:schemeClr val="tx2"/>
              </a:solidFill>
            </a:endParaRPr>
          </a:p>
        </p:txBody>
      </p:sp>
    </p:spTree>
    <p:extLst>
      <p:ext uri="{BB962C8B-B14F-4D97-AF65-F5344CB8AC3E}">
        <p14:creationId xmlns:p14="http://schemas.microsoft.com/office/powerpoint/2010/main" val="112120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Financing your  Graduate </a:t>
            </a:r>
            <a:br>
              <a:rPr lang="en-US" dirty="0"/>
            </a:br>
            <a:r>
              <a:rPr lang="en-US" dirty="0"/>
              <a:t>Education:</a:t>
            </a:r>
            <a:br>
              <a:rPr lang="en-US" dirty="0"/>
            </a:br>
            <a:br>
              <a:rPr lang="en-US" dirty="0"/>
            </a:br>
            <a:r>
              <a:rPr lang="en-US" dirty="0"/>
              <a:t>Scholarships For LGBTQ</a:t>
            </a:r>
          </a:p>
        </p:txBody>
      </p:sp>
      <p:sp>
        <p:nvSpPr>
          <p:cNvPr id="3" name="Content Placeholder 2"/>
          <p:cNvSpPr>
            <a:spLocks noGrp="1"/>
          </p:cNvSpPr>
          <p:nvPr>
            <p:ph idx="1"/>
          </p:nvPr>
        </p:nvSpPr>
        <p:spPr>
          <a:xfrm>
            <a:off x="2545866" y="688258"/>
            <a:ext cx="6422288" cy="6169742"/>
          </a:xfrm>
        </p:spPr>
        <p:txBody>
          <a:bodyPr anchor="t">
            <a:normAutofit lnSpcReduction="10000"/>
          </a:bodyPr>
          <a:lstStyle/>
          <a:p>
            <a:r>
              <a:rPr lang="en-US" dirty="0">
                <a:solidFill>
                  <a:schemeClr val="tx2"/>
                </a:solidFill>
              </a:rPr>
              <a:t>Point Foundation LGBT Scholarships</a:t>
            </a:r>
          </a:p>
          <a:p>
            <a:pPr lvl="1"/>
            <a:r>
              <a:rPr lang="en-US" dirty="0">
                <a:solidFill>
                  <a:schemeClr val="tx2"/>
                </a:solidFill>
              </a:rPr>
              <a:t>Point Foundation provides scholarships, mentorship, leadership training and hope for undergraduate and graduate students of merit who have been marginalized due to sexual orientation, gender identity or gender expression.</a:t>
            </a:r>
          </a:p>
          <a:p>
            <a:r>
              <a:rPr lang="en-US" dirty="0">
                <a:solidFill>
                  <a:schemeClr val="tx2"/>
                </a:solidFill>
              </a:rPr>
              <a:t>Bisexual Foundation Scholarship Award</a:t>
            </a:r>
          </a:p>
          <a:p>
            <a:pPr lvl="1"/>
            <a:r>
              <a:rPr lang="en-US" dirty="0">
                <a:solidFill>
                  <a:schemeClr val="tx2"/>
                </a:solidFill>
              </a:rPr>
              <a:t>Select graduate students who advance research on the psychology of bisexuality</a:t>
            </a:r>
          </a:p>
          <a:p>
            <a:r>
              <a:rPr lang="en-US" dirty="0" err="1">
                <a:solidFill>
                  <a:schemeClr val="tx2"/>
                </a:solidFill>
              </a:rPr>
              <a:t>Malyon</a:t>
            </a:r>
            <a:r>
              <a:rPr lang="en-US" dirty="0">
                <a:solidFill>
                  <a:schemeClr val="tx2"/>
                </a:solidFill>
              </a:rPr>
              <a:t> Smith Scholarship Research Award</a:t>
            </a:r>
          </a:p>
          <a:p>
            <a:pPr lvl="1"/>
            <a:r>
              <a:rPr lang="en-US" dirty="0">
                <a:solidFill>
                  <a:schemeClr val="tx2"/>
                </a:solidFill>
              </a:rPr>
              <a:t>Graduate students who advance research on sexual orientation and gender identity</a:t>
            </a:r>
          </a:p>
          <a:p>
            <a:r>
              <a:rPr lang="en-US" dirty="0">
                <a:solidFill>
                  <a:schemeClr val="tx2"/>
                </a:solidFill>
              </a:rPr>
              <a:t>Transgender Research Award</a:t>
            </a:r>
          </a:p>
          <a:p>
            <a:pPr lvl="1"/>
            <a:r>
              <a:rPr lang="en-US" dirty="0">
                <a:solidFill>
                  <a:schemeClr val="tx2"/>
                </a:solidFill>
              </a:rPr>
              <a:t>Open to anyone conducting psychological research using trans participants or studying issues affecting trans people and communities.</a:t>
            </a:r>
          </a:p>
          <a:p>
            <a:r>
              <a:rPr lang="en-US" dirty="0">
                <a:solidFill>
                  <a:schemeClr val="tx2"/>
                </a:solidFill>
              </a:rPr>
              <a:t>Roy Scriver Memorial Research Grants</a:t>
            </a:r>
          </a:p>
          <a:p>
            <a:pPr lvl="1"/>
            <a:r>
              <a:rPr lang="en-US" dirty="0">
                <a:solidFill>
                  <a:schemeClr val="tx2"/>
                </a:solidFill>
              </a:rPr>
              <a:t>For empirical and applied research focused on lesbian, gay and bisexual family psychology and lesbian, gay and bisexual and transgender family therapy</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1914919937"/>
      </p:ext>
    </p:extLst>
  </p:cSld>
  <p:clrMapOvr>
    <a:masterClrMapping/>
  </p:clrMapOvr>
</p:sld>
</file>

<file path=ppt/theme/theme1.xml><?xml version="1.0" encoding="utf-8"?>
<a:theme xmlns:a="http://schemas.openxmlformats.org/drawingml/2006/main" name="Frame">
  <a:themeElements>
    <a:clrScheme name="UH RED3">
      <a:dk1>
        <a:srgbClr val="C8102E"/>
      </a:dk1>
      <a:lt1>
        <a:srgbClr val="FFFFFF"/>
      </a:lt1>
      <a:dk2>
        <a:srgbClr val="000000"/>
      </a:dk2>
      <a:lt2>
        <a:srgbClr val="FFFFFF"/>
      </a:lt2>
      <a:accent1>
        <a:srgbClr val="C8102E"/>
      </a:accent1>
      <a:accent2>
        <a:srgbClr val="C8102E"/>
      </a:accent2>
      <a:accent3>
        <a:srgbClr val="C8102E"/>
      </a:accent3>
      <a:accent4>
        <a:srgbClr val="C8102E"/>
      </a:accent4>
      <a:accent5>
        <a:srgbClr val="C8102E"/>
      </a:accent5>
      <a:accent6>
        <a:srgbClr val="C8102E"/>
      </a:accent6>
      <a:hlink>
        <a:srgbClr val="C8102E"/>
      </a:hlink>
      <a:folHlink>
        <a:srgbClr val="B26B0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13387</TotalTime>
  <Words>4639</Words>
  <Application>Microsoft Macintosh PowerPoint</Application>
  <PresentationFormat>On-screen Show (4:3)</PresentationFormat>
  <Paragraphs>552</Paragraphs>
  <Slides>28</Slides>
  <Notes>27</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Wingdings 2</vt:lpstr>
      <vt:lpstr>Frame</vt:lpstr>
      <vt:lpstr>PowerPoint Presentation</vt:lpstr>
      <vt:lpstr>I want to go to graduate school! What do I need to know?</vt:lpstr>
      <vt:lpstr>Will I need more loans to get through Graduate School </vt:lpstr>
      <vt:lpstr>Financing your  Graduate  Education:  Loans </vt:lpstr>
      <vt:lpstr>Financing your  Graduate  Education:  Loans </vt:lpstr>
      <vt:lpstr>Financing your  Graduate  Education:  Scholarships</vt:lpstr>
      <vt:lpstr>Financing your  Graduate  Education:  Scholarships for Minorities</vt:lpstr>
      <vt:lpstr>Financing your  Graduate  Education:  Scholarships For Women</vt:lpstr>
      <vt:lpstr>Financing your  Graduate  Education:  Scholarships For LGBTQ</vt:lpstr>
      <vt:lpstr>Financing your  Graduate  Education:  Scholarships for Veterans</vt:lpstr>
      <vt:lpstr>Pre- Application:  Preparing for the GRE</vt:lpstr>
      <vt:lpstr>Pre- Application:  GRE Fees</vt:lpstr>
      <vt:lpstr>Pre- Application:  Programs That Offer Financial Support</vt:lpstr>
      <vt:lpstr>I took the GRE, now I need to apply!:  Sending Transcripts</vt:lpstr>
      <vt:lpstr>I took the GRE, now I need to apply!:   Application Fees</vt:lpstr>
      <vt:lpstr>I received an interview!   How much will this cost me?</vt:lpstr>
      <vt:lpstr>I received an interview!   How much will this cost me?</vt:lpstr>
      <vt:lpstr>I received an interview!   How much will this cost me?</vt:lpstr>
      <vt:lpstr>I have offers!   What should I consider, financially!?</vt:lpstr>
      <vt:lpstr>I have offers!   What should I consider, financially!?</vt:lpstr>
      <vt:lpstr>I have offers!   What should I consider, financially!?</vt:lpstr>
      <vt:lpstr>I have offers!   What should I consider, financially!?</vt:lpstr>
      <vt:lpstr>I have offers!   What should I consider, financially!?</vt:lpstr>
      <vt:lpstr>I have offers!   What should I consider, financially!?</vt:lpstr>
      <vt:lpstr>I have offers!   What should I consider, financially!?</vt:lpstr>
      <vt:lpstr>Questions?</vt:lpstr>
      <vt:lpstr>Links and Resources</vt:lpstr>
      <vt:lpstr>Links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Graduate School</dc:title>
  <dc:creator>Rodica Damian</dc:creator>
  <cp:lastModifiedBy>Hoff, Kevin A</cp:lastModifiedBy>
  <cp:revision>36</cp:revision>
  <dcterms:created xsi:type="dcterms:W3CDTF">2019-03-14T03:04:08Z</dcterms:created>
  <dcterms:modified xsi:type="dcterms:W3CDTF">2021-03-29T15:20:34Z</dcterms:modified>
</cp:coreProperties>
</file>