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301" r:id="rId2"/>
    <p:sldId id="372" r:id="rId3"/>
    <p:sldId id="370" r:id="rId4"/>
    <p:sldId id="384" r:id="rId5"/>
    <p:sldId id="264" r:id="rId6"/>
    <p:sldId id="373" r:id="rId7"/>
    <p:sldId id="374" r:id="rId8"/>
    <p:sldId id="376" r:id="rId9"/>
    <p:sldId id="379" r:id="rId10"/>
    <p:sldId id="378" r:id="rId11"/>
    <p:sldId id="377" r:id="rId12"/>
    <p:sldId id="380" r:id="rId13"/>
    <p:sldId id="381" r:id="rId14"/>
    <p:sldId id="275" r:id="rId15"/>
    <p:sldId id="382" r:id="rId16"/>
    <p:sldId id="383" r:id="rId17"/>
    <p:sldId id="385" r:id="rId18"/>
    <p:sldId id="38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55" autoAdjust="0"/>
    <p:restoredTop sz="94725"/>
  </p:normalViewPr>
  <p:slideViewPr>
    <p:cSldViewPr snapToGrid="0">
      <p:cViewPr varScale="1">
        <p:scale>
          <a:sx n="87" d="100"/>
          <a:sy n="87" d="100"/>
        </p:scale>
        <p:origin x="200" y="7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99CAB-79D0-4FA5-AA51-913F10F4108A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1EC4E-1322-47C7-9B44-5577B5972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6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298" eaLnBrk="0" hangingPunct="0">
              <a:defRPr sz="2400">
                <a:solidFill>
                  <a:schemeClr val="tx1"/>
                </a:solidFill>
                <a:latin typeface="Times" pitchFamily="16" charset="0"/>
                <a:ea typeface="MS PGothic" pitchFamily="34" charset="-128"/>
              </a:defRPr>
            </a:lvl1pPr>
            <a:lvl2pPr marL="751122" indent="-288893" defTabSz="937298" eaLnBrk="0" hangingPunct="0">
              <a:defRPr sz="2400">
                <a:solidFill>
                  <a:schemeClr val="tx1"/>
                </a:solidFill>
                <a:latin typeface="Times" pitchFamily="16" charset="0"/>
                <a:ea typeface="MS PGothic" pitchFamily="34" charset="-128"/>
              </a:defRPr>
            </a:lvl2pPr>
            <a:lvl3pPr marL="1155573" indent="-231115" defTabSz="937298" eaLnBrk="0" hangingPunct="0">
              <a:defRPr sz="2400">
                <a:solidFill>
                  <a:schemeClr val="tx1"/>
                </a:solidFill>
                <a:latin typeface="Times" pitchFamily="16" charset="0"/>
                <a:ea typeface="MS PGothic" pitchFamily="34" charset="-128"/>
              </a:defRPr>
            </a:lvl3pPr>
            <a:lvl4pPr marL="1617802" indent="-231115" defTabSz="937298" eaLnBrk="0" hangingPunct="0">
              <a:defRPr sz="2400">
                <a:solidFill>
                  <a:schemeClr val="tx1"/>
                </a:solidFill>
                <a:latin typeface="Times" pitchFamily="16" charset="0"/>
                <a:ea typeface="MS PGothic" pitchFamily="34" charset="-128"/>
              </a:defRPr>
            </a:lvl4pPr>
            <a:lvl5pPr marL="2080031" indent="-231115" defTabSz="937298" eaLnBrk="0" hangingPunct="0">
              <a:defRPr sz="2400">
                <a:solidFill>
                  <a:schemeClr val="tx1"/>
                </a:solidFill>
                <a:latin typeface="Times" pitchFamily="16" charset="0"/>
                <a:ea typeface="MS PGothic" pitchFamily="34" charset="-128"/>
              </a:defRPr>
            </a:lvl5pPr>
            <a:lvl6pPr marL="2542261" indent="-231115" defTabSz="9372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6" charset="0"/>
                <a:ea typeface="MS PGothic" pitchFamily="34" charset="-128"/>
              </a:defRPr>
            </a:lvl6pPr>
            <a:lvl7pPr marL="3004490" indent="-231115" defTabSz="9372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6" charset="0"/>
                <a:ea typeface="MS PGothic" pitchFamily="34" charset="-128"/>
              </a:defRPr>
            </a:lvl7pPr>
            <a:lvl8pPr marL="3466719" indent="-231115" defTabSz="9372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6" charset="0"/>
                <a:ea typeface="MS PGothic" pitchFamily="34" charset="-128"/>
              </a:defRPr>
            </a:lvl8pPr>
            <a:lvl9pPr marL="3928948" indent="-231115" defTabSz="9372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6" charset="0"/>
                <a:ea typeface="MS PGothic" pitchFamily="34" charset="-128"/>
              </a:defRPr>
            </a:lvl9pPr>
          </a:lstStyle>
          <a:p>
            <a:pPr eaLnBrk="1" hangingPunct="1"/>
            <a:fld id="{CDED44F0-AA16-49CD-879B-E081444DFAE9}" type="slidenum">
              <a:rPr lang="en-US" altLang="en-US" sz="1200">
                <a:latin typeface="Times New Roman" pitchFamily="18" charset="0"/>
              </a:rPr>
              <a:pPr eaLnBrk="1" hangingPunct="1"/>
              <a:t>14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8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4BE-D683-4239-A321-54C91B642B03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E69-C4B8-4796-A823-31DFDF3262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12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4BE-D683-4239-A321-54C91B642B03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E69-C4B8-4796-A823-31DFDF326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3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4BE-D683-4239-A321-54C91B642B03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E69-C4B8-4796-A823-31DFDF326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0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4BE-D683-4239-A321-54C91B642B03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E69-C4B8-4796-A823-31DFDF326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0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4BE-D683-4239-A321-54C91B642B03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E69-C4B8-4796-A823-31DFDF3262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09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4BE-D683-4239-A321-54C91B642B03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E69-C4B8-4796-A823-31DFDF326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4BE-D683-4239-A321-54C91B642B03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E69-C4B8-4796-A823-31DFDF326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0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4BE-D683-4239-A321-54C91B642B03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E69-C4B8-4796-A823-31DFDF326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8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4BE-D683-4239-A321-54C91B642B03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E69-C4B8-4796-A823-31DFDF326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4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DC074BE-D683-4239-A321-54C91B642B03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599E69-C4B8-4796-A823-31DFDF326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2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4BE-D683-4239-A321-54C91B642B03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E69-C4B8-4796-A823-31DFDF326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1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C074BE-D683-4239-A321-54C91B642B03}" type="datetimeFigureOut">
              <a:rPr lang="en-US" smtClean="0"/>
              <a:pPr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599E69-C4B8-4796-A823-31DFDF3262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9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ooh/field-of-degree/psychology/psychology-field-of-degree.htm" TargetMode="External"/><Relationship Id="rId7" Type="http://schemas.openxmlformats.org/officeDocument/2006/relationships/hyperlink" Target="https://www.usajobs.gov/" TargetMode="External"/><Relationship Id="rId2" Type="http://schemas.openxmlformats.org/officeDocument/2006/relationships/hyperlink" Target="https://www.onetonline.org/find/descriptor/result/2.C.4.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deed.com/q-Psychology-l-Houston,-TX-jobs.html" TargetMode="External"/><Relationship Id="rId5" Type="http://schemas.openxmlformats.org/officeDocument/2006/relationships/hyperlink" Target="https://uh.edu/class/psychology/undergraduate/paths-in-psychology/" TargetMode="External"/><Relationship Id="rId4" Type="http://schemas.openxmlformats.org/officeDocument/2006/relationships/hyperlink" Target="https://whatcanidowiththismajor.com/major/psychology/#botto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267" y="3415285"/>
            <a:ext cx="8076019" cy="97606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Stepping into Graduate School &amp; Careers in Psychology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8802" y="4548874"/>
            <a:ext cx="2469342" cy="563378"/>
          </a:xfrm>
        </p:spPr>
        <p:txBody>
          <a:bodyPr>
            <a:normAutofit/>
          </a:bodyPr>
          <a:lstStyle/>
          <a:p>
            <a:r>
              <a:rPr lang="en-US" dirty="0"/>
              <a:t>April 1, 2021</a:t>
            </a:r>
          </a:p>
        </p:txBody>
      </p:sp>
      <p:pic>
        <p:nvPicPr>
          <p:cNvPr id="5" name="Picture 4" descr="uh-prim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021" y="5269778"/>
            <a:ext cx="3044958" cy="813818"/>
          </a:xfrm>
          <a:prstGeom prst="rect">
            <a:avLst/>
          </a:prstGeom>
        </p:spPr>
      </p:pic>
      <p:pic>
        <p:nvPicPr>
          <p:cNvPr id="6" name="image4.png">
            <a:extLst>
              <a:ext uri="{FF2B5EF4-FFF2-40B4-BE49-F238E27FC236}">
                <a16:creationId xmlns:a16="http://schemas.microsoft.com/office/drawing/2014/main" id="{BFD8DFD0-6F51-634A-B298-EB9D099F870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442628" y="222737"/>
            <a:ext cx="4368480" cy="2595807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572D-F3A5-F34E-9EF5-5D85E85A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NACE Salary Survey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F90F2521-BFBA-274A-AB8A-1AC26E806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088504"/>
            <a:ext cx="7543800" cy="35382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9B1EF1-546E-D64B-9AD2-18194E0C5B15}"/>
              </a:ext>
            </a:extLst>
          </p:cNvPr>
          <p:cNvSpPr txBox="1"/>
          <p:nvPr/>
        </p:nvSpPr>
        <p:spPr>
          <a:xfrm>
            <a:off x="4345353" y="5114205"/>
            <a:ext cx="903979" cy="389129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4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15AA8-099B-974F-B45C-78E4919C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What can I do with a </a:t>
            </a:r>
            <a:r>
              <a:rPr lang="en-US" sz="3100" b="1" u="sng" dirty="0">
                <a:solidFill>
                  <a:srgbClr val="FFFFFF"/>
                </a:solidFill>
              </a:rPr>
              <a:t>Master’s </a:t>
            </a:r>
            <a:r>
              <a:rPr lang="en-US" sz="3100" u="sng" dirty="0">
                <a:solidFill>
                  <a:srgbClr val="FFFFFF"/>
                </a:solidFill>
              </a:rPr>
              <a:t>degree </a:t>
            </a:r>
            <a:r>
              <a:rPr lang="en-US" sz="3100" dirty="0">
                <a:solidFill>
                  <a:srgbClr val="FFFFFF"/>
                </a:solidFill>
              </a:rPr>
              <a:t>in psychology?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B5028-455A-5D45-8F61-0FC80C33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632" y="414167"/>
            <a:ext cx="4810247" cy="423157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dirty="0"/>
              <a:t>Master’s in a wide range of fields: 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2100" dirty="0"/>
              <a:t>Mental Health Counseling		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2100" dirty="0"/>
              <a:t>School Counseling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2100" dirty="0"/>
              <a:t>Social Work (</a:t>
            </a:r>
            <a:r>
              <a:rPr lang="en-US" sz="2100" i="1" dirty="0"/>
              <a:t>M.S.W.)</a:t>
            </a:r>
            <a:r>
              <a:rPr lang="en-US" sz="2100" dirty="0"/>
              <a:t>		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2100" dirty="0"/>
              <a:t>Substance Abuse Counseling 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2100" dirty="0"/>
              <a:t>Education (</a:t>
            </a:r>
            <a:r>
              <a:rPr lang="en-US" sz="2100" i="1" dirty="0"/>
              <a:t>M.Ed.)</a:t>
            </a:r>
            <a:endParaRPr lang="en-US" sz="2100" dirty="0"/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2100" dirty="0"/>
              <a:t>Rehabilitation Counseling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2100" dirty="0"/>
              <a:t>Public Health (</a:t>
            </a:r>
            <a:r>
              <a:rPr lang="en-US" sz="2100" i="1" dirty="0"/>
              <a:t>M.P.H.)</a:t>
            </a:r>
            <a:endParaRPr lang="en-US" sz="2100" dirty="0"/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2100" dirty="0"/>
              <a:t>Marriage &amp; Family Therapy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2100" dirty="0"/>
              <a:t>Human Resources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endParaRPr lang="en-US" dirty="0"/>
          </a:p>
        </p:txBody>
      </p:sp>
      <p:pic>
        <p:nvPicPr>
          <p:cNvPr id="4098" name="Picture 2" descr="MSSU - Social Work Department">
            <a:extLst>
              <a:ext uri="{FF2B5EF4-FFF2-40B4-BE49-F238E27FC236}">
                <a16:creationId xmlns:a16="http://schemas.microsoft.com/office/drawing/2014/main" id="{7E19B78C-FF75-9047-BF36-36CCF8772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33" y="4645742"/>
            <a:ext cx="4801719" cy="19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1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15AA8-099B-974F-B45C-78E4919C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What can I do with a </a:t>
            </a:r>
            <a:r>
              <a:rPr lang="en-US" sz="3100" b="1" u="sng" dirty="0">
                <a:solidFill>
                  <a:srgbClr val="FFFFFF"/>
                </a:solidFill>
              </a:rPr>
              <a:t>Doctoral </a:t>
            </a:r>
            <a:r>
              <a:rPr lang="en-US" sz="3100" u="sng" dirty="0">
                <a:solidFill>
                  <a:srgbClr val="FFFFFF"/>
                </a:solidFill>
              </a:rPr>
              <a:t>degree </a:t>
            </a:r>
            <a:r>
              <a:rPr lang="en-US" sz="3100" dirty="0">
                <a:solidFill>
                  <a:srgbClr val="FFFFFF"/>
                </a:solidFill>
              </a:rPr>
              <a:t>in psychology?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B5028-455A-5D45-8F61-0FC80C33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512" y="484077"/>
            <a:ext cx="4810247" cy="393660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Doctoral degrees provide more in-depth training in specific fields:</a:t>
            </a:r>
          </a:p>
          <a:p>
            <a:pPr lvl="1"/>
            <a:r>
              <a:rPr lang="en-US" dirty="0"/>
              <a:t>Clinical </a:t>
            </a:r>
          </a:p>
          <a:p>
            <a:pPr lvl="1"/>
            <a:r>
              <a:rPr lang="en-US" dirty="0"/>
              <a:t>Counseling</a:t>
            </a:r>
          </a:p>
          <a:p>
            <a:pPr lvl="1"/>
            <a:r>
              <a:rPr lang="en-US" dirty="0"/>
              <a:t>Educational</a:t>
            </a:r>
          </a:p>
          <a:p>
            <a:pPr lvl="1"/>
            <a:r>
              <a:rPr lang="en-US" dirty="0"/>
              <a:t>School</a:t>
            </a:r>
          </a:p>
          <a:p>
            <a:pPr lvl="1"/>
            <a:r>
              <a:rPr lang="en-US" dirty="0"/>
              <a:t>Developmental</a:t>
            </a:r>
          </a:p>
          <a:p>
            <a:pPr lvl="1"/>
            <a:r>
              <a:rPr lang="en-US" dirty="0"/>
              <a:t>Social</a:t>
            </a:r>
          </a:p>
          <a:p>
            <a:pPr lvl="1"/>
            <a:r>
              <a:rPr lang="en-US" dirty="0"/>
              <a:t>Personality</a:t>
            </a:r>
          </a:p>
          <a:p>
            <a:pPr lvl="1"/>
            <a:r>
              <a:rPr lang="en-US" dirty="0"/>
              <a:t>Neuroscience</a:t>
            </a:r>
          </a:p>
          <a:p>
            <a:pPr lvl="1"/>
            <a:r>
              <a:rPr lang="en-US" dirty="0"/>
              <a:t>Cognitive</a:t>
            </a:r>
          </a:p>
          <a:p>
            <a:pPr lvl="1"/>
            <a:r>
              <a:rPr lang="en-US" dirty="0"/>
              <a:t>Industrial-Organizational</a:t>
            </a:r>
          </a:p>
        </p:txBody>
      </p:sp>
      <p:pic>
        <p:nvPicPr>
          <p:cNvPr id="5122" name="Picture 2" descr="Joseph White, pioneering black psychologist who mentored students at UC  Irvine, dies at 84 - Los Angeles Times">
            <a:extLst>
              <a:ext uri="{FF2B5EF4-FFF2-40B4-BE49-F238E27FC236}">
                <a16:creationId xmlns:a16="http://schemas.microsoft.com/office/drawing/2014/main" id="{B2FE32C9-90CF-E246-836F-DF223F9B4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20" y="4698283"/>
            <a:ext cx="3562555" cy="20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393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9861-A516-8C44-9AE4-D6D68BDC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650F9-6C55-8E4A-BA54-6829E361C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893338" cy="4023360"/>
          </a:xfrm>
        </p:spPr>
        <p:txBody>
          <a:bodyPr/>
          <a:lstStyle/>
          <a:p>
            <a:pPr marL="201168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TV shows and movies can be misleading</a:t>
            </a:r>
          </a:p>
          <a:p>
            <a:pPr lvl="2"/>
            <a:r>
              <a:rPr lang="en-US" sz="2400" dirty="0"/>
              <a:t>Ask real people!</a:t>
            </a:r>
          </a:p>
          <a:p>
            <a:pPr lvl="2"/>
            <a:r>
              <a:rPr lang="en-US" sz="2400" dirty="0"/>
              <a:t>Some psychology jobs are harder to get than others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You never know until you try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Credentials open doors, but your skills matter more</a:t>
            </a:r>
          </a:p>
        </p:txBody>
      </p:sp>
    </p:spTree>
    <p:extLst>
      <p:ext uri="{BB962C8B-B14F-4D97-AF65-F5344CB8AC3E}">
        <p14:creationId xmlns:p14="http://schemas.microsoft.com/office/powerpoint/2010/main" val="90419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Career Exploration Ideas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dirty="0">
                <a:latin typeface="Calibri"/>
                <a:cs typeface="Calibri"/>
              </a:rPr>
              <a:t>Talk to advisors/instructors</a:t>
            </a:r>
          </a:p>
          <a:p>
            <a:pPr>
              <a:defRPr/>
            </a:pPr>
            <a:r>
              <a:rPr lang="en-US" sz="2000" dirty="0">
                <a:cs typeface="Calibri"/>
              </a:rPr>
              <a:t>Conduct an informational interview</a:t>
            </a:r>
          </a:p>
          <a:p>
            <a:pPr>
              <a:defRPr/>
            </a:pPr>
            <a:r>
              <a:rPr lang="en-US" sz="2000" dirty="0">
                <a:latin typeface="Calibri"/>
                <a:cs typeface="Calibri"/>
              </a:rPr>
              <a:t>Job shadow</a:t>
            </a:r>
          </a:p>
          <a:p>
            <a:pPr>
              <a:defRPr/>
            </a:pPr>
            <a:r>
              <a:rPr lang="en-US" sz="2000" dirty="0">
                <a:cs typeface="Calibri"/>
              </a:rPr>
              <a:t>Volunteer</a:t>
            </a:r>
          </a:p>
          <a:p>
            <a:pPr>
              <a:defRPr/>
            </a:pPr>
            <a:r>
              <a:rPr lang="en-US" sz="2000" dirty="0">
                <a:cs typeface="Calibri"/>
              </a:rPr>
              <a:t>Gain research experience</a:t>
            </a:r>
          </a:p>
          <a:p>
            <a:pPr eaLnBrk="1" hangingPunct="1">
              <a:defRPr/>
            </a:pPr>
            <a:r>
              <a:rPr lang="en-US" sz="2000" dirty="0">
                <a:latin typeface="Calibri"/>
                <a:cs typeface="Calibri"/>
              </a:rPr>
              <a:t>Obtain a (part-time) job </a:t>
            </a:r>
          </a:p>
          <a:p>
            <a:pPr eaLnBrk="1" hangingPunct="1">
              <a:defRPr/>
            </a:pPr>
            <a:r>
              <a:rPr lang="en-US" sz="2000" dirty="0">
                <a:latin typeface="Calibri"/>
                <a:cs typeface="Calibri"/>
              </a:rPr>
              <a:t>Get involved in clubs or special interest groups</a:t>
            </a:r>
          </a:p>
          <a:p>
            <a:pPr eaLnBrk="1" hangingPunct="1">
              <a:defRPr/>
            </a:pPr>
            <a:r>
              <a:rPr lang="en-US" sz="2000" dirty="0">
                <a:latin typeface="Calibri"/>
                <a:cs typeface="Calibri"/>
              </a:rPr>
              <a:t>Talk to a Career Counselor</a:t>
            </a:r>
          </a:p>
          <a:p>
            <a:pPr eaLnBrk="1" hangingPunct="1">
              <a:defRPr/>
            </a:pPr>
            <a:r>
              <a:rPr lang="en-US" sz="2000" dirty="0">
                <a:latin typeface="Calibri"/>
                <a:cs typeface="Calibri"/>
              </a:rPr>
              <a:t>Use the Internet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pic>
        <p:nvPicPr>
          <p:cNvPr id="6146" name="Picture 2" descr="The Perfect Informational Interview Template: A 5-Step Guide | Career  Contessa">
            <a:extLst>
              <a:ext uri="{FF2B5EF4-FFF2-40B4-BE49-F238E27FC236}">
                <a16:creationId xmlns:a16="http://schemas.microsoft.com/office/drawing/2014/main" id="{EA08EC2B-64BA-AC43-AABB-2AFF3F574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14" y="1893563"/>
            <a:ext cx="3451925" cy="222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47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1DCAB-45BD-F749-9B86-5CF897E0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1CBAF-4FAE-8641-9DBF-9A674938F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O*NET</a:t>
            </a:r>
            <a:endParaRPr lang="en-US" dirty="0"/>
          </a:p>
          <a:p>
            <a:r>
              <a:rPr lang="en-US" dirty="0">
                <a:hlinkClick r:id="rId3"/>
              </a:rPr>
              <a:t>Occupational Outlook Handbook</a:t>
            </a:r>
            <a:endParaRPr lang="en-US" dirty="0"/>
          </a:p>
          <a:p>
            <a:r>
              <a:rPr lang="en-US" dirty="0">
                <a:hlinkClick r:id="rId4"/>
              </a:rPr>
              <a:t>What can I do with this major? </a:t>
            </a:r>
            <a:endParaRPr lang="en-US" dirty="0"/>
          </a:p>
          <a:p>
            <a:r>
              <a:rPr lang="en-US" dirty="0">
                <a:hlinkClick r:id="rId5"/>
              </a:rPr>
              <a:t>UH Path’s in Psychology website</a:t>
            </a:r>
            <a:endParaRPr lang="en-US" dirty="0"/>
          </a:p>
          <a:p>
            <a:r>
              <a:rPr lang="en-US" dirty="0"/>
              <a:t>Job search websites (e.g., </a:t>
            </a:r>
            <a:r>
              <a:rPr lang="en-US" dirty="0">
                <a:hlinkClick r:id="rId6"/>
              </a:rPr>
              <a:t>Indeed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USA Jobs</a:t>
            </a:r>
            <a:r>
              <a:rPr lang="en-US" dirty="0"/>
              <a:t>)</a:t>
            </a:r>
          </a:p>
          <a:p>
            <a:r>
              <a:rPr lang="en-US" dirty="0"/>
              <a:t>Your career center website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61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EDDE5-581E-A142-9313-48976461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ACF90-E33B-4A4A-8C28-4EB27C0D9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62" y="2066960"/>
            <a:ext cx="8145195" cy="402336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12:00-12:20 </a:t>
            </a:r>
            <a:r>
              <a:rPr lang="en-US" sz="2000" dirty="0"/>
              <a:t>– </a:t>
            </a:r>
            <a:r>
              <a:rPr lang="en-US" sz="2000" b="1" dirty="0"/>
              <a:t>Career Options in Psychology </a:t>
            </a:r>
            <a:r>
              <a:rPr lang="en-US" sz="2000" dirty="0"/>
              <a:t>– </a:t>
            </a:r>
            <a:r>
              <a:rPr lang="en-US" sz="2000" i="1" dirty="0"/>
              <a:t>Professor Kevin Hoff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12:20-12:55 </a:t>
            </a:r>
            <a:r>
              <a:rPr lang="en-US" sz="2000" dirty="0"/>
              <a:t>– </a:t>
            </a:r>
            <a:r>
              <a:rPr lang="en-US" sz="2000" b="1" dirty="0"/>
              <a:t>Grad Programs in Psychology </a:t>
            </a:r>
            <a:r>
              <a:rPr lang="en-US" sz="2000" dirty="0"/>
              <a:t>– </a:t>
            </a:r>
            <a:r>
              <a:rPr lang="en-US" sz="2000" i="1" dirty="0"/>
              <a:t>Professor Arturo Hernandez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1:00-1:35 </a:t>
            </a:r>
            <a:r>
              <a:rPr lang="en-US" sz="2000" dirty="0"/>
              <a:t>– </a:t>
            </a:r>
            <a:r>
              <a:rPr lang="en-US" sz="2000" b="1" dirty="0"/>
              <a:t>Tips for Applying to Grad School </a:t>
            </a:r>
            <a:r>
              <a:rPr lang="en-US" sz="2000" dirty="0"/>
              <a:t>– </a:t>
            </a:r>
            <a:r>
              <a:rPr lang="en-US" sz="2000" i="1" dirty="0"/>
              <a:t>Professor </a:t>
            </a:r>
            <a:r>
              <a:rPr lang="en-US" sz="2000" i="1" dirty="0" err="1"/>
              <a:t>Rodica</a:t>
            </a:r>
            <a:r>
              <a:rPr lang="en-US" sz="2000" i="1" dirty="0"/>
              <a:t> Damian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1:35-1:55 </a:t>
            </a:r>
            <a:r>
              <a:rPr lang="en-US" sz="2000" dirty="0"/>
              <a:t>– </a:t>
            </a:r>
            <a:r>
              <a:rPr lang="en-US" sz="2000" b="1" dirty="0"/>
              <a:t>Financing your Education –</a:t>
            </a:r>
            <a:r>
              <a:rPr lang="en-US" sz="2000" dirty="0"/>
              <a:t> </a:t>
            </a:r>
            <a:r>
              <a:rPr lang="en-US" sz="2000" i="1" dirty="0"/>
              <a:t>Professor Christiane </a:t>
            </a:r>
            <a:r>
              <a:rPr lang="en-US" sz="2000" i="1" dirty="0" err="1"/>
              <a:t>Spitzmueller</a:t>
            </a:r>
            <a:endParaRPr lang="en-US" sz="2000" i="1" dirty="0"/>
          </a:p>
          <a:p>
            <a:r>
              <a:rPr lang="en-US" sz="2000" b="1" dirty="0">
                <a:solidFill>
                  <a:schemeClr val="accent2"/>
                </a:solidFill>
              </a:rPr>
              <a:t>2:00-2:25 </a:t>
            </a:r>
            <a:r>
              <a:rPr lang="en-US" sz="2000" dirty="0"/>
              <a:t>– </a:t>
            </a:r>
            <a:r>
              <a:rPr lang="en-US" sz="2000" b="1" dirty="0"/>
              <a:t>Life as a Graduate Student </a:t>
            </a:r>
            <a:r>
              <a:rPr lang="en-US" sz="2000" dirty="0"/>
              <a:t>– </a:t>
            </a:r>
            <a:r>
              <a:rPr lang="en-US" sz="2000" i="1" dirty="0"/>
              <a:t>Lindsay </a:t>
            </a:r>
            <a:r>
              <a:rPr lang="en-US" sz="2000" i="1" dirty="0" err="1"/>
              <a:t>Santacroce</a:t>
            </a:r>
            <a:r>
              <a:rPr lang="en-US" sz="2000" i="1" dirty="0"/>
              <a:t> &amp; Joanne </a:t>
            </a:r>
            <a:r>
              <a:rPr lang="en-US" sz="2000" i="1" dirty="0" err="1"/>
              <a:t>Angosta</a:t>
            </a:r>
            <a:r>
              <a:rPr lang="en-US" sz="2000" i="1" dirty="0"/>
              <a:t> (current grad students at UH)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2:25-3:00 </a:t>
            </a:r>
            <a:r>
              <a:rPr lang="en-US" sz="2000" dirty="0"/>
              <a:t>– </a:t>
            </a:r>
            <a:r>
              <a:rPr lang="en-US" sz="2000" b="1" dirty="0"/>
              <a:t>How Psychology Can Land You a Job in Sports – </a:t>
            </a:r>
            <a:r>
              <a:rPr lang="en-US" sz="2000" i="1" dirty="0"/>
              <a:t>Ehsan </a:t>
            </a:r>
            <a:r>
              <a:rPr lang="en-US" sz="2000" i="1" dirty="0" err="1"/>
              <a:t>Bokhari</a:t>
            </a:r>
            <a:r>
              <a:rPr lang="en-US" sz="2000" i="1" dirty="0"/>
              <a:t> (Director of Player Evaluation for the Houston Astros)</a:t>
            </a:r>
          </a:p>
        </p:txBody>
      </p:sp>
    </p:spTree>
    <p:extLst>
      <p:ext uri="{BB962C8B-B14F-4D97-AF65-F5344CB8AC3E}">
        <p14:creationId xmlns:p14="http://schemas.microsoft.com/office/powerpoint/2010/main" val="28746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EDDE5-581E-A142-9313-48976461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ACF90-E33B-4A4A-8C28-4EB27C0D9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62" y="2066960"/>
            <a:ext cx="8145195" cy="402336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12:00-12:20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Career Options in Psychology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Professor Kevin Hoff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12:20-12:55 </a:t>
            </a:r>
            <a:r>
              <a:rPr lang="en-US" sz="2000" dirty="0"/>
              <a:t>– </a:t>
            </a:r>
            <a:r>
              <a:rPr lang="en-US" sz="2000" b="1" dirty="0"/>
              <a:t>Grad Programs in Psychology </a:t>
            </a:r>
            <a:r>
              <a:rPr lang="en-US" sz="2000" dirty="0"/>
              <a:t>– </a:t>
            </a:r>
            <a:r>
              <a:rPr lang="en-US" sz="2000" i="1" dirty="0"/>
              <a:t>Professor Arturo Hernandez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1:00-1:35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Tips for Applying to Grad School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Professor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Rodica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Damian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1:35-1:55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Financing your Education –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Professor Christiane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Spitzmueller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2:00-2:25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Life as a Graduate Student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Lindsay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Santacroce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Joanne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Angosta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(current grad students at UH)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2:25-3:00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Psychology Can Land You a Job in Sports –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Ehsan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Bokhari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(Director of Player Evaluation for the Houston Astros)</a:t>
            </a:r>
          </a:p>
        </p:txBody>
      </p:sp>
    </p:spTree>
    <p:extLst>
      <p:ext uri="{BB962C8B-B14F-4D97-AF65-F5344CB8AC3E}">
        <p14:creationId xmlns:p14="http://schemas.microsoft.com/office/powerpoint/2010/main" val="345088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267" y="3415285"/>
            <a:ext cx="8076019" cy="97606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Stepping into Graduate School &amp; Careers in Psychology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8802" y="4548874"/>
            <a:ext cx="2469342" cy="563378"/>
          </a:xfrm>
        </p:spPr>
        <p:txBody>
          <a:bodyPr>
            <a:normAutofit/>
          </a:bodyPr>
          <a:lstStyle/>
          <a:p>
            <a:r>
              <a:rPr lang="en-US" dirty="0"/>
              <a:t>April 1, 2021</a:t>
            </a:r>
          </a:p>
        </p:txBody>
      </p:sp>
      <p:pic>
        <p:nvPicPr>
          <p:cNvPr id="5" name="Picture 4" descr="uh-prim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021" y="5269778"/>
            <a:ext cx="3044958" cy="813818"/>
          </a:xfrm>
          <a:prstGeom prst="rect">
            <a:avLst/>
          </a:prstGeom>
        </p:spPr>
      </p:pic>
      <p:pic>
        <p:nvPicPr>
          <p:cNvPr id="6" name="image4.png">
            <a:extLst>
              <a:ext uri="{FF2B5EF4-FFF2-40B4-BE49-F238E27FC236}">
                <a16:creationId xmlns:a16="http://schemas.microsoft.com/office/drawing/2014/main" id="{BFD8DFD0-6F51-634A-B298-EB9D099F870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442628" y="222737"/>
            <a:ext cx="4368480" cy="259580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687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59D8-163C-FB4D-B765-76F5300F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Today’s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35780-FAA9-E046-9792-E8C6782A6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Present overview of psychology-related careers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Explain grad school options in psychology (and tips for applying + financing)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Provide general career advice (e.g., about being a grad student and landing a job in sports)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Answer lots of questions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</a:t>
            </a:r>
            <a:r>
              <a:rPr lang="en-US" dirty="0"/>
              <a:t>: persuade you to go to grad school, or pursue any particular career</a:t>
            </a:r>
          </a:p>
        </p:txBody>
      </p:sp>
    </p:spTree>
    <p:extLst>
      <p:ext uri="{BB962C8B-B14F-4D97-AF65-F5344CB8AC3E}">
        <p14:creationId xmlns:p14="http://schemas.microsoft.com/office/powerpoint/2010/main" val="10083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EDDE5-581E-A142-9313-48976461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ACF90-E33B-4A4A-8C28-4EB27C0D9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62" y="2066960"/>
            <a:ext cx="8145195" cy="402336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12:00-12:20 </a:t>
            </a:r>
            <a:r>
              <a:rPr lang="en-US" sz="2000" dirty="0"/>
              <a:t>– </a:t>
            </a:r>
            <a:r>
              <a:rPr lang="en-US" sz="2000" b="1" dirty="0"/>
              <a:t>Career Options in Psychology </a:t>
            </a:r>
            <a:r>
              <a:rPr lang="en-US" sz="2000" dirty="0"/>
              <a:t>– </a:t>
            </a:r>
            <a:r>
              <a:rPr lang="en-US" sz="2000" i="1" dirty="0"/>
              <a:t>Professor Kevin Hoff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12:20-12:55 </a:t>
            </a:r>
            <a:r>
              <a:rPr lang="en-US" sz="2000" dirty="0"/>
              <a:t>– </a:t>
            </a:r>
            <a:r>
              <a:rPr lang="en-US" sz="2000" b="1" dirty="0"/>
              <a:t>Grad Programs in Psychology </a:t>
            </a:r>
            <a:r>
              <a:rPr lang="en-US" sz="2000" dirty="0"/>
              <a:t>– </a:t>
            </a:r>
            <a:r>
              <a:rPr lang="en-US" sz="2000" i="1" dirty="0"/>
              <a:t>Professor Arturo Hernandez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1:00-1:35 </a:t>
            </a:r>
            <a:r>
              <a:rPr lang="en-US" sz="2000" dirty="0"/>
              <a:t>– </a:t>
            </a:r>
            <a:r>
              <a:rPr lang="en-US" sz="2000" b="1" dirty="0"/>
              <a:t>Tips for Applying to Grad School </a:t>
            </a:r>
            <a:r>
              <a:rPr lang="en-US" sz="2000" dirty="0"/>
              <a:t>– </a:t>
            </a:r>
            <a:r>
              <a:rPr lang="en-US" sz="2000" i="1" dirty="0"/>
              <a:t>Professor </a:t>
            </a:r>
            <a:r>
              <a:rPr lang="en-US" sz="2000" i="1" dirty="0" err="1"/>
              <a:t>Rodica</a:t>
            </a:r>
            <a:r>
              <a:rPr lang="en-US" sz="2000" i="1" dirty="0"/>
              <a:t> Damian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1:35-1:55 </a:t>
            </a:r>
            <a:r>
              <a:rPr lang="en-US" sz="2000" dirty="0"/>
              <a:t>– </a:t>
            </a:r>
            <a:r>
              <a:rPr lang="en-US" sz="2000" b="1" dirty="0"/>
              <a:t>Financing your Education –</a:t>
            </a:r>
            <a:r>
              <a:rPr lang="en-US" sz="2000" dirty="0"/>
              <a:t> </a:t>
            </a:r>
            <a:r>
              <a:rPr lang="en-US" sz="2000" i="1" dirty="0"/>
              <a:t>Professor Christiane </a:t>
            </a:r>
            <a:r>
              <a:rPr lang="en-US" sz="2000" i="1" dirty="0" err="1"/>
              <a:t>Spitzmueller</a:t>
            </a:r>
            <a:endParaRPr lang="en-US" sz="2000" i="1" dirty="0"/>
          </a:p>
          <a:p>
            <a:r>
              <a:rPr lang="en-US" sz="2000" b="1" dirty="0">
                <a:solidFill>
                  <a:schemeClr val="accent2"/>
                </a:solidFill>
              </a:rPr>
              <a:t>2:00-2:25 </a:t>
            </a:r>
            <a:r>
              <a:rPr lang="en-US" sz="2000" dirty="0"/>
              <a:t>– </a:t>
            </a:r>
            <a:r>
              <a:rPr lang="en-US" sz="2000" b="1" dirty="0"/>
              <a:t>Life as a Graduate Student </a:t>
            </a:r>
            <a:r>
              <a:rPr lang="en-US" sz="2000" dirty="0"/>
              <a:t>– </a:t>
            </a:r>
            <a:r>
              <a:rPr lang="en-US" sz="2000" i="1" dirty="0"/>
              <a:t>Lindsay </a:t>
            </a:r>
            <a:r>
              <a:rPr lang="en-US" sz="2000" i="1" dirty="0" err="1"/>
              <a:t>Santacroce</a:t>
            </a:r>
            <a:r>
              <a:rPr lang="en-US" sz="2000" i="1" dirty="0"/>
              <a:t> &amp; Joanne </a:t>
            </a:r>
            <a:r>
              <a:rPr lang="en-US" sz="2000" i="1" dirty="0" err="1"/>
              <a:t>Angosta</a:t>
            </a:r>
            <a:r>
              <a:rPr lang="en-US" sz="2000" i="1" dirty="0"/>
              <a:t> (current grad students at UH)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2:25-3:00 </a:t>
            </a:r>
            <a:r>
              <a:rPr lang="en-US" sz="2000" dirty="0"/>
              <a:t>– </a:t>
            </a:r>
            <a:r>
              <a:rPr lang="en-US" sz="2000" b="1" dirty="0"/>
              <a:t>How Psychology Can Land You a Job in Sports – </a:t>
            </a:r>
            <a:r>
              <a:rPr lang="en-US" sz="2000" i="1" dirty="0"/>
              <a:t>Ehsan </a:t>
            </a:r>
            <a:r>
              <a:rPr lang="en-US" sz="2000" i="1" dirty="0" err="1"/>
              <a:t>Bokhari</a:t>
            </a:r>
            <a:r>
              <a:rPr lang="en-US" sz="2000" i="1" dirty="0"/>
              <a:t> (Director of Player Evaluation for the Houston Astros)</a:t>
            </a:r>
          </a:p>
        </p:txBody>
      </p:sp>
    </p:spTree>
    <p:extLst>
      <p:ext uri="{BB962C8B-B14F-4D97-AF65-F5344CB8AC3E}">
        <p14:creationId xmlns:p14="http://schemas.microsoft.com/office/powerpoint/2010/main" val="235098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EDDE5-581E-A142-9313-48976461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ACF90-E33B-4A4A-8C28-4EB27C0D9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62" y="2066960"/>
            <a:ext cx="8145195" cy="402336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12:00-12:20 </a:t>
            </a:r>
            <a:r>
              <a:rPr lang="en-US" sz="2000" dirty="0"/>
              <a:t>– </a:t>
            </a:r>
            <a:r>
              <a:rPr lang="en-US" sz="2000" b="1" dirty="0"/>
              <a:t>Career Options in Psychology </a:t>
            </a:r>
            <a:r>
              <a:rPr lang="en-US" sz="2000" dirty="0"/>
              <a:t>– </a:t>
            </a:r>
            <a:r>
              <a:rPr lang="en-US" sz="2000" i="1" dirty="0"/>
              <a:t>Professor Kevin Hoff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12:20-12:55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Grad Programs in Psychology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Professor Arturo Hernandez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1:00-1:35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Tips for Applying to Grad School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Professor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Rodica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Damian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1:35-1:55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Financing your Education –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Professor Christiane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Spitzmueller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2:00-2:25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Life as a Graduate Student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Lindsay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Santacroce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Joanne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Angosta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(current grad students at UH)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2:25-3:00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Psychology Can Land You a Job in Sports –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Ehsan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Bokhari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(Director of Player Evaluation for the Houston Astros)</a:t>
            </a:r>
          </a:p>
        </p:txBody>
      </p:sp>
    </p:spTree>
    <p:extLst>
      <p:ext uri="{BB962C8B-B14F-4D97-AF65-F5344CB8AC3E}">
        <p14:creationId xmlns:p14="http://schemas.microsoft.com/office/powerpoint/2010/main" val="298824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91572"/>
          </a:xfrm>
        </p:spPr>
        <p:txBody>
          <a:bodyPr/>
          <a:lstStyle/>
          <a:p>
            <a:r>
              <a:rPr lang="en-US" dirty="0"/>
              <a:t>Psychology is broad!</a:t>
            </a:r>
          </a:p>
        </p:txBody>
      </p:sp>
      <p:pic>
        <p:nvPicPr>
          <p:cNvPr id="7" name="Content Placeholder 6" descr="psych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t="2823" r="2387" b="5302"/>
          <a:stretch/>
        </p:blipFill>
        <p:spPr>
          <a:xfrm>
            <a:off x="2483550" y="1989298"/>
            <a:ext cx="4176900" cy="3570121"/>
          </a:xfrm>
          <a:prstGeom prst="rect">
            <a:avLst/>
          </a:prstGeom>
        </p:spPr>
      </p:pic>
      <p:pic>
        <p:nvPicPr>
          <p:cNvPr id="1026" name="Picture 2" descr="Begin a Psychology Career | Psychology.org | Psychology's Comprehensive  Online Resource">
            <a:extLst>
              <a:ext uri="{FF2B5EF4-FFF2-40B4-BE49-F238E27FC236}">
                <a16:creationId xmlns:a16="http://schemas.microsoft.com/office/drawing/2014/main" id="{993A8A8D-DDF4-A646-960D-6B5003AE4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2" y="4483511"/>
            <a:ext cx="2662449" cy="177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les and Marketing jobs | Sales and Marketing jobs at Genpact">
            <a:extLst>
              <a:ext uri="{FF2B5EF4-FFF2-40B4-BE49-F238E27FC236}">
                <a16:creationId xmlns:a16="http://schemas.microsoft.com/office/drawing/2014/main" id="{02260BFD-E9D7-7646-BCDF-50A13DBD6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21" y="4523058"/>
            <a:ext cx="2957506" cy="177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ster's in Latino Mental Health Counseling | Chicago | TCSPP">
            <a:extLst>
              <a:ext uri="{FF2B5EF4-FFF2-40B4-BE49-F238E27FC236}">
                <a16:creationId xmlns:a16="http://schemas.microsoft.com/office/drawing/2014/main" id="{BFA02F1D-0C35-2148-8B19-2717282ED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2" y="1396530"/>
            <a:ext cx="2778481" cy="15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chool Psychologist vs. Behavior Analyst | University of Cincinnati">
            <a:extLst>
              <a:ext uri="{FF2B5EF4-FFF2-40B4-BE49-F238E27FC236}">
                <a16:creationId xmlns:a16="http://schemas.microsoft.com/office/drawing/2014/main" id="{A61AAE4D-1700-3E45-827F-11E0C5D11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11" y="1396530"/>
            <a:ext cx="2526875" cy="168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31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7CB6-56C4-E740-A5D4-5474D5347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Psychology Careers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A6453-30FB-9547-8F90-1B2ED1DAE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849093" cy="4023360"/>
          </a:xfrm>
        </p:spPr>
        <p:txBody>
          <a:bodyPr>
            <a:normAutofit/>
          </a:bodyPr>
          <a:lstStyle/>
          <a:p>
            <a:r>
              <a:rPr lang="en-US" dirty="0"/>
              <a:t>Psychology is relevant in MANY different jobs</a:t>
            </a:r>
          </a:p>
          <a:p>
            <a:endParaRPr lang="en-US" dirty="0"/>
          </a:p>
          <a:p>
            <a:r>
              <a:rPr lang="en-US" dirty="0"/>
              <a:t>Many, but not all, psychology-specific jobs require a graduate degree</a:t>
            </a:r>
          </a:p>
          <a:p>
            <a:pPr lvl="1"/>
            <a:r>
              <a:rPr lang="en-US" dirty="0"/>
              <a:t>E.g., Therapist licensure often requires a Master’s degrees or higher</a:t>
            </a:r>
          </a:p>
          <a:p>
            <a:pPr lvl="1"/>
            <a:endParaRPr lang="en-US" dirty="0"/>
          </a:p>
          <a:p>
            <a:r>
              <a:rPr lang="en-US" dirty="0"/>
              <a:t>You can still get into grad school if you didn’t major in psychology</a:t>
            </a:r>
          </a:p>
          <a:p>
            <a:pPr lvl="1"/>
            <a:r>
              <a:rPr lang="en-US" dirty="0"/>
              <a:t>Sometimes requires gaining additional experience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5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15AA8-099B-974F-B45C-78E4919C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What can I do with an </a:t>
            </a:r>
            <a:r>
              <a:rPr lang="en-US" sz="3100" b="1" u="sng" dirty="0">
                <a:solidFill>
                  <a:srgbClr val="FFFFFF"/>
                </a:solidFill>
              </a:rPr>
              <a:t>Associate’s </a:t>
            </a:r>
            <a:r>
              <a:rPr lang="en-US" sz="3100" u="sng" dirty="0">
                <a:solidFill>
                  <a:srgbClr val="FFFFFF"/>
                </a:solidFill>
              </a:rPr>
              <a:t>degree</a:t>
            </a:r>
            <a:r>
              <a:rPr lang="en-US" sz="3100" dirty="0">
                <a:solidFill>
                  <a:srgbClr val="FFFFFF"/>
                </a:solidFill>
              </a:rPr>
              <a:t> in psychology?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B5028-455A-5D45-8F61-0FC80C33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36563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Psychology jobs requiring a (2-year) Associate’s degree:</a:t>
            </a:r>
          </a:p>
          <a:p>
            <a:pPr lvl="1"/>
            <a:r>
              <a:rPr lang="en-US" dirty="0"/>
              <a:t>Teacher’s Aide</a:t>
            </a:r>
          </a:p>
          <a:p>
            <a:pPr lvl="1"/>
            <a:r>
              <a:rPr lang="en-US" dirty="0"/>
              <a:t>Family Advocate</a:t>
            </a:r>
          </a:p>
          <a:p>
            <a:pPr lvl="1"/>
            <a:r>
              <a:rPr lang="en-US" dirty="0"/>
              <a:t>Youth Counselor</a:t>
            </a:r>
          </a:p>
          <a:p>
            <a:pPr lvl="1"/>
            <a:r>
              <a:rPr lang="en-US" dirty="0"/>
              <a:t>Home Care aide</a:t>
            </a:r>
          </a:p>
          <a:p>
            <a:pPr lvl="1"/>
            <a:r>
              <a:rPr lang="en-US" dirty="0"/>
              <a:t>Research Assistant</a:t>
            </a:r>
          </a:p>
          <a:p>
            <a:pPr lvl="1"/>
            <a:r>
              <a:rPr lang="en-US" dirty="0"/>
              <a:t>Mental Health Technician</a:t>
            </a:r>
          </a:p>
          <a:p>
            <a:pPr lvl="1"/>
            <a:r>
              <a:rPr lang="en-US" dirty="0"/>
              <a:t>Crisis Intervention Counselor</a:t>
            </a:r>
          </a:p>
          <a:p>
            <a:pPr lvl="1"/>
            <a:r>
              <a:rPr lang="en-US" dirty="0"/>
              <a:t>Social Work Assistant</a:t>
            </a:r>
          </a:p>
        </p:txBody>
      </p:sp>
      <p:pic>
        <p:nvPicPr>
          <p:cNvPr id="2050" name="Picture 2" descr="Qualities Of A Youth Counselor. A youth counselor is a professional who… |  by Imam Abufarah | Medium">
            <a:extLst>
              <a:ext uri="{FF2B5EF4-FFF2-40B4-BE49-F238E27FC236}">
                <a16:creationId xmlns:a16="http://schemas.microsoft.com/office/drawing/2014/main" id="{686CBF52-B61C-CF42-8431-974C9E49B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34186"/>
          <a:stretch/>
        </p:blipFill>
        <p:spPr bwMode="auto">
          <a:xfrm>
            <a:off x="4248868" y="4542503"/>
            <a:ext cx="3720058" cy="187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5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15AA8-099B-974F-B45C-78E4919C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What can I do with a </a:t>
            </a:r>
            <a:r>
              <a:rPr lang="en-US" sz="3100" b="1" u="sng" dirty="0">
                <a:solidFill>
                  <a:srgbClr val="FFFFFF"/>
                </a:solidFill>
              </a:rPr>
              <a:t>Bachelor’s </a:t>
            </a:r>
            <a:r>
              <a:rPr lang="en-US" sz="3100" u="sng" dirty="0">
                <a:solidFill>
                  <a:srgbClr val="FFFFFF"/>
                </a:solidFill>
              </a:rPr>
              <a:t>degree</a:t>
            </a:r>
            <a:r>
              <a:rPr lang="en-US" sz="3100" dirty="0">
                <a:solidFill>
                  <a:srgbClr val="FFFFFF"/>
                </a:solidFill>
              </a:rPr>
              <a:t> in psychology?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B5028-455A-5D45-8F61-0FC80C33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764" y="605896"/>
            <a:ext cx="4810247" cy="3887839"/>
          </a:xfrm>
        </p:spPr>
        <p:txBody>
          <a:bodyPr anchor="ctr">
            <a:normAutofit lnSpcReduction="10000"/>
          </a:bodyPr>
          <a:lstStyle/>
          <a:p>
            <a:pPr marL="0" indent="0" fontAlgn="base">
              <a:spcAft>
                <a:spcPts val="400"/>
              </a:spcAft>
              <a:buNone/>
            </a:pPr>
            <a:r>
              <a:rPr lang="en-US" dirty="0"/>
              <a:t>More options open with a Bachelor’s degree:</a:t>
            </a:r>
          </a:p>
          <a:p>
            <a:pPr lvl="1" fontAlgn="base"/>
            <a:r>
              <a:rPr lang="en-US" dirty="0"/>
              <a:t>Management and Administration</a:t>
            </a:r>
          </a:p>
          <a:p>
            <a:pPr lvl="1" fontAlgn="base"/>
            <a:r>
              <a:rPr lang="en-US" dirty="0"/>
              <a:t>Sales</a:t>
            </a:r>
          </a:p>
          <a:p>
            <a:pPr lvl="1" fontAlgn="base"/>
            <a:r>
              <a:rPr lang="en-US" dirty="0"/>
              <a:t>Social Work</a:t>
            </a:r>
          </a:p>
          <a:p>
            <a:pPr lvl="1" fontAlgn="base"/>
            <a:r>
              <a:rPr lang="en-US" dirty="0"/>
              <a:t>Human Resources</a:t>
            </a:r>
          </a:p>
          <a:p>
            <a:pPr lvl="1" fontAlgn="base"/>
            <a:r>
              <a:rPr lang="en-US" dirty="0"/>
              <a:t>Administrative Positions</a:t>
            </a:r>
          </a:p>
          <a:p>
            <a:pPr lvl="1" fontAlgn="base"/>
            <a:r>
              <a:rPr lang="en-US" dirty="0"/>
              <a:t>Real Estate</a:t>
            </a:r>
          </a:p>
          <a:p>
            <a:pPr lvl="1" fontAlgn="base"/>
            <a:r>
              <a:rPr lang="en-US" dirty="0"/>
              <a:t>Business Services</a:t>
            </a:r>
          </a:p>
          <a:p>
            <a:pPr lvl="1" fontAlgn="base"/>
            <a:r>
              <a:rPr lang="en-US" dirty="0"/>
              <a:t>Insurance</a:t>
            </a:r>
          </a:p>
          <a:p>
            <a:pPr lvl="1" fontAlgn="base"/>
            <a:r>
              <a:rPr lang="en-US" dirty="0"/>
              <a:t>Marketing</a:t>
            </a:r>
          </a:p>
        </p:txBody>
      </p:sp>
      <p:pic>
        <p:nvPicPr>
          <p:cNvPr id="3074" name="Picture 2" descr="Topic 1: Introduction to Human Resources Management | The Borgen Project">
            <a:extLst>
              <a:ext uri="{FF2B5EF4-FFF2-40B4-BE49-F238E27FC236}">
                <a16:creationId xmlns:a16="http://schemas.microsoft.com/office/drawing/2014/main" id="{AC66A1A0-3CE8-5E41-A6A8-B59E81B3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79" y="4721803"/>
            <a:ext cx="3431049" cy="198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07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572D-F3A5-F34E-9EF5-5D85E85A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NACE Salary Survey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8A4E600-10D9-4143-B9F0-DBACC4D23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974495"/>
            <a:ext cx="7543800" cy="37662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D5B739-D561-5B47-926F-413A5FCE88C4}"/>
              </a:ext>
            </a:extLst>
          </p:cNvPr>
          <p:cNvSpPr txBox="1"/>
          <p:nvPr/>
        </p:nvSpPr>
        <p:spPr>
          <a:xfrm>
            <a:off x="6512820" y="5165005"/>
            <a:ext cx="903979" cy="389129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7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33199</TotalTime>
  <Words>782</Words>
  <Application>Microsoft Macintosh PowerPoint</Application>
  <PresentationFormat>On-screen Show (4:3)</PresentationFormat>
  <Paragraphs>124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Retrospect</vt:lpstr>
      <vt:lpstr>Stepping into Graduate School &amp; Careers in Psychology</vt:lpstr>
      <vt:lpstr>Goals for Today’s Webinar</vt:lpstr>
      <vt:lpstr>Schedule</vt:lpstr>
      <vt:lpstr>Schedule</vt:lpstr>
      <vt:lpstr>Psychology is broad!</vt:lpstr>
      <vt:lpstr>Psychology Careers</vt:lpstr>
      <vt:lpstr>What can I do with an Associate’s degree in psychology?</vt:lpstr>
      <vt:lpstr>What can I do with a Bachelor’s degree in psychology?</vt:lpstr>
      <vt:lpstr>2019 NACE Salary Survey</vt:lpstr>
      <vt:lpstr>2019 NACE Salary Survey</vt:lpstr>
      <vt:lpstr>What can I do with a Master’s degree in psychology?</vt:lpstr>
      <vt:lpstr>What can I do with a Doctoral degree in psychology?</vt:lpstr>
      <vt:lpstr>Career Advice</vt:lpstr>
      <vt:lpstr>Career Exploration Ideas</vt:lpstr>
      <vt:lpstr>Online Resources</vt:lpstr>
      <vt:lpstr>Schedule</vt:lpstr>
      <vt:lpstr>Schedule</vt:lpstr>
      <vt:lpstr>Stepping into Graduate School &amp; Careers in Psychology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to Graduate School</dc:title>
  <dc:creator>Rodica Damian</dc:creator>
  <cp:lastModifiedBy>Hoff, Kevin A</cp:lastModifiedBy>
  <cp:revision>104</cp:revision>
  <dcterms:created xsi:type="dcterms:W3CDTF">2019-03-14T03:04:08Z</dcterms:created>
  <dcterms:modified xsi:type="dcterms:W3CDTF">2021-04-01T16:58:14Z</dcterms:modified>
</cp:coreProperties>
</file>